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74" r:id="rId3"/>
    <p:sldId id="272" r:id="rId4"/>
    <p:sldId id="271" r:id="rId5"/>
    <p:sldId id="291" r:id="rId6"/>
    <p:sldId id="292" r:id="rId7"/>
    <p:sldId id="286" r:id="rId8"/>
    <p:sldId id="270" r:id="rId9"/>
    <p:sldId id="285" r:id="rId10"/>
    <p:sldId id="287" r:id="rId11"/>
    <p:sldId id="280" r:id="rId12"/>
    <p:sldId id="282" r:id="rId13"/>
    <p:sldId id="283" r:id="rId14"/>
    <p:sldId id="284" r:id="rId15"/>
    <p:sldId id="261" r:id="rId16"/>
    <p:sldId id="262" r:id="rId17"/>
    <p:sldId id="289" r:id="rId18"/>
    <p:sldId id="293" r:id="rId19"/>
    <p:sldId id="288" r:id="rId20"/>
    <p:sldId id="257" r:id="rId21"/>
    <p:sldId id="276" r:id="rId22"/>
    <p:sldId id="277" r:id="rId23"/>
    <p:sldId id="294" r:id="rId24"/>
    <p:sldId id="260" r:id="rId25"/>
    <p:sldId id="278" r:id="rId26"/>
    <p:sldId id="269"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398" autoAdjust="0"/>
    <p:restoredTop sz="94660"/>
  </p:normalViewPr>
  <p:slideViewPr>
    <p:cSldViewPr snapToGrid="0">
      <p:cViewPr varScale="1">
        <p:scale>
          <a:sx n="70" d="100"/>
          <a:sy n="70" d="100"/>
        </p:scale>
        <p:origin x="44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lexandra\Google%20Drive\Work\CMS%20Workshops\Workshop%20attendees%20by%20dept%202013%20to%202015.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r>
              <a:rPr lang="en-CA"/>
              <a:t>Attendees by Department</a:t>
            </a:r>
          </a:p>
        </c:rich>
      </c:tx>
      <c:layout>
        <c:manualLayout>
          <c:xMode val="edge"/>
          <c:yMode val="edge"/>
          <c:x val="0.24797805986151175"/>
          <c:y val="1.0204990199611609E-2"/>
        </c:manualLayout>
      </c:layout>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pieChart>
        <c:varyColors val="1"/>
        <c:ser>
          <c:idx val="0"/>
          <c:order val="0"/>
          <c:dPt>
            <c:idx val="0"/>
            <c:bubble3D val="0"/>
            <c:spPr>
              <a:solidFill>
                <a:schemeClr val="accent1"/>
              </a:solidFill>
              <a:ln>
                <a:noFill/>
              </a:ln>
              <a:effectLst>
                <a:outerShdw blurRad="254000" sx="102000" sy="102000" algn="ctr" rotWithShape="0">
                  <a:prstClr val="black">
                    <a:alpha val="20000"/>
                  </a:prstClr>
                </a:outerShdw>
              </a:effectLst>
            </c:spPr>
          </c:dPt>
          <c:dPt>
            <c:idx val="1"/>
            <c:bubble3D val="0"/>
            <c:spPr>
              <a:solidFill>
                <a:schemeClr val="accent2"/>
              </a:solidFill>
              <a:ln>
                <a:noFill/>
              </a:ln>
              <a:effectLst>
                <a:outerShdw blurRad="254000" sx="102000" sy="102000" algn="ctr" rotWithShape="0">
                  <a:prstClr val="black">
                    <a:alpha val="20000"/>
                  </a:prstClr>
                </a:outerShdw>
              </a:effectLst>
            </c:spPr>
          </c:dPt>
          <c:dPt>
            <c:idx val="2"/>
            <c:bubble3D val="0"/>
            <c:spPr>
              <a:solidFill>
                <a:srgbClr val="FF0000"/>
              </a:solidFill>
              <a:ln>
                <a:noFill/>
              </a:ln>
              <a:effectLst>
                <a:outerShdw blurRad="254000" sx="102000" sy="102000" algn="ctr" rotWithShape="0">
                  <a:prstClr val="black">
                    <a:alpha val="20000"/>
                  </a:prstClr>
                </a:outerShdw>
              </a:effectLst>
            </c:spPr>
          </c:dPt>
          <c:dPt>
            <c:idx val="3"/>
            <c:bubble3D val="0"/>
            <c:spPr>
              <a:solidFill>
                <a:srgbClr val="FF9900"/>
              </a:solidFill>
              <a:ln>
                <a:noFill/>
              </a:ln>
              <a:effectLst>
                <a:outerShdw blurRad="254000" sx="102000" sy="102000" algn="ctr" rotWithShape="0">
                  <a:prstClr val="black">
                    <a:alpha val="20000"/>
                  </a:prstClr>
                </a:outerShdw>
              </a:effectLst>
            </c:spPr>
          </c:dPt>
          <c:dPt>
            <c:idx val="4"/>
            <c:bubble3D val="0"/>
            <c:spPr>
              <a:solidFill>
                <a:schemeClr val="accent4">
                  <a:lumMod val="75000"/>
                </a:schemeClr>
              </a:solidFill>
              <a:ln>
                <a:noFill/>
              </a:ln>
              <a:effectLst>
                <a:outerShdw blurRad="254000" sx="102000" sy="102000" algn="ctr" rotWithShape="0">
                  <a:prstClr val="black">
                    <a:alpha val="20000"/>
                  </a:prstClr>
                </a:outerShdw>
              </a:effectLst>
            </c:spPr>
          </c:dPt>
          <c:dPt>
            <c:idx val="5"/>
            <c:bubble3D val="0"/>
            <c:spPr>
              <a:solidFill>
                <a:srgbClr val="66FF33"/>
              </a:solidFill>
              <a:ln>
                <a:noFill/>
              </a:ln>
              <a:effectLst>
                <a:outerShdw blurRad="254000" sx="102000" sy="102000" algn="ctr" rotWithShape="0">
                  <a:prstClr val="black">
                    <a:alpha val="20000"/>
                  </a:prstClr>
                </a:outerShdw>
              </a:effectLst>
            </c:spPr>
          </c:dPt>
          <c:dPt>
            <c:idx val="6"/>
            <c:bubble3D val="0"/>
            <c:spPr>
              <a:solidFill>
                <a:schemeClr val="tx2">
                  <a:lumMod val="20000"/>
                  <a:lumOff val="80000"/>
                </a:schemeClr>
              </a:solidFill>
              <a:ln>
                <a:noFill/>
              </a:ln>
              <a:effectLst>
                <a:outerShdw blurRad="254000" sx="102000" sy="102000" algn="ctr" rotWithShape="0">
                  <a:prstClr val="black">
                    <a:alpha val="20000"/>
                  </a:prstClr>
                </a:outerShdw>
              </a:effectLst>
            </c:spPr>
          </c:dPt>
          <c:dPt>
            <c:idx val="7"/>
            <c:bubble3D val="0"/>
            <c:spPr>
              <a:solidFill>
                <a:schemeClr val="accent2">
                  <a:lumMod val="60000"/>
                </a:schemeClr>
              </a:solidFill>
              <a:ln>
                <a:noFill/>
              </a:ln>
              <a:effectLst>
                <a:outerShdw blurRad="254000" sx="102000" sy="102000" algn="ctr" rotWithShape="0">
                  <a:prstClr val="black">
                    <a:alpha val="20000"/>
                  </a:prstClr>
                </a:outerShdw>
              </a:effectLst>
            </c:spPr>
          </c:dPt>
          <c:dPt>
            <c:idx val="8"/>
            <c:bubble3D val="0"/>
            <c:spPr>
              <a:solidFill>
                <a:srgbClr val="92D050"/>
              </a:solidFill>
              <a:ln>
                <a:noFill/>
              </a:ln>
              <a:effectLst>
                <a:outerShdw blurRad="254000" sx="102000" sy="102000" algn="ctr" rotWithShape="0">
                  <a:prstClr val="black">
                    <a:alpha val="20000"/>
                  </a:prstClr>
                </a:outerShdw>
              </a:effectLst>
            </c:spPr>
          </c:dPt>
          <c:dPt>
            <c:idx val="9"/>
            <c:bubble3D val="0"/>
            <c:spPr>
              <a:solidFill>
                <a:srgbClr val="FF99FF"/>
              </a:solidFill>
              <a:ln>
                <a:noFill/>
              </a:ln>
              <a:effectLst>
                <a:outerShdw blurRad="254000" sx="102000" sy="102000" algn="ctr" rotWithShape="0">
                  <a:prstClr val="black">
                    <a:alpha val="20000"/>
                  </a:prstClr>
                </a:outerShdw>
              </a:effectLst>
            </c:spPr>
          </c:dPt>
          <c:dPt>
            <c:idx val="10"/>
            <c:bubble3D val="0"/>
            <c:spPr>
              <a:solidFill>
                <a:schemeClr val="accent5">
                  <a:lumMod val="60000"/>
                </a:schemeClr>
              </a:solidFill>
              <a:ln>
                <a:noFill/>
              </a:ln>
              <a:effectLst>
                <a:outerShdw blurRad="254000" sx="102000" sy="102000" algn="ctr" rotWithShape="0">
                  <a:prstClr val="black">
                    <a:alpha val="20000"/>
                  </a:prstClr>
                </a:outerShdw>
              </a:effectLst>
            </c:spPr>
          </c:dPt>
          <c:dPt>
            <c:idx val="11"/>
            <c:bubble3D val="0"/>
            <c:spPr>
              <a:solidFill>
                <a:srgbClr val="FFFF00"/>
              </a:solidFill>
              <a:ln>
                <a:noFill/>
              </a:ln>
              <a:effectLst>
                <a:outerShdw blurRad="254000" sx="102000" sy="102000" algn="ctr" rotWithShape="0">
                  <a:prstClr val="black">
                    <a:alpha val="20000"/>
                  </a:prstClr>
                </a:outerShdw>
              </a:effectLst>
            </c:spPr>
          </c:dPt>
          <c:dPt>
            <c:idx val="12"/>
            <c:bubble3D val="0"/>
            <c:spPr>
              <a:solidFill>
                <a:schemeClr val="accent1">
                  <a:lumMod val="20000"/>
                  <a:lumOff val="80000"/>
                </a:schemeClr>
              </a:solidFill>
              <a:ln>
                <a:noFill/>
              </a:ln>
              <a:effectLst>
                <a:outerShdw blurRad="254000" sx="102000" sy="102000" algn="ctr" rotWithShape="0">
                  <a:prstClr val="black">
                    <a:alpha val="20000"/>
                  </a:prstClr>
                </a:outerShdw>
              </a:effectLst>
            </c:spPr>
          </c:dPt>
          <c:dPt>
            <c:idx val="13"/>
            <c:bubble3D val="0"/>
            <c:spPr>
              <a:solidFill>
                <a:srgbClr val="9933FF"/>
              </a:solidFill>
              <a:ln>
                <a:noFill/>
              </a:ln>
              <a:effectLst>
                <a:outerShdw blurRad="254000" sx="102000" sy="102000" algn="ctr" rotWithShape="0">
                  <a:prstClr val="black">
                    <a:alpha val="20000"/>
                  </a:prstClr>
                </a:outerShdw>
              </a:effectLst>
            </c:spPr>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'2014-2015'!$A$2:$A$15</c:f>
              <c:strCache>
                <c:ptCount val="14"/>
                <c:pt idx="0">
                  <c:v>Art</c:v>
                </c:pt>
                <c:pt idx="1">
                  <c:v>Book History &amp; Print Culture</c:v>
                </c:pt>
                <c:pt idx="2">
                  <c:v>Centre for Medieval Studies</c:v>
                </c:pt>
                <c:pt idx="3">
                  <c:v>Comparative Literature</c:v>
                </c:pt>
                <c:pt idx="4">
                  <c:v>East Asian Studies</c:v>
                </c:pt>
                <c:pt idx="5">
                  <c:v>English</c:v>
                </c:pt>
                <c:pt idx="6">
                  <c:v>FAS</c:v>
                </c:pt>
                <c:pt idx="7">
                  <c:v>German</c:v>
                </c:pt>
                <c:pt idx="8">
                  <c:v>History</c:v>
                </c:pt>
                <c:pt idx="9">
                  <c:v>iSchool</c:v>
                </c:pt>
                <c:pt idx="10">
                  <c:v>Kinesiology &amp; Physical Education</c:v>
                </c:pt>
                <c:pt idx="11">
                  <c:v>Near and Middle Eastern Civilizations</c:v>
                </c:pt>
                <c:pt idx="12">
                  <c:v>Pharmacy</c:v>
                </c:pt>
                <c:pt idx="13">
                  <c:v>Religion</c:v>
                </c:pt>
              </c:strCache>
            </c:strRef>
          </c:cat>
          <c:val>
            <c:numRef>
              <c:f>'2014-2015'!$B$2:$B$15</c:f>
              <c:numCache>
                <c:formatCode>General</c:formatCode>
                <c:ptCount val="14"/>
                <c:pt idx="0">
                  <c:v>6</c:v>
                </c:pt>
                <c:pt idx="1">
                  <c:v>1</c:v>
                </c:pt>
                <c:pt idx="2">
                  <c:v>32</c:v>
                </c:pt>
                <c:pt idx="3">
                  <c:v>1</c:v>
                </c:pt>
                <c:pt idx="4">
                  <c:v>2</c:v>
                </c:pt>
                <c:pt idx="5">
                  <c:v>2</c:v>
                </c:pt>
                <c:pt idx="6">
                  <c:v>1</c:v>
                </c:pt>
                <c:pt idx="7">
                  <c:v>1</c:v>
                </c:pt>
                <c:pt idx="8">
                  <c:v>1</c:v>
                </c:pt>
                <c:pt idx="9">
                  <c:v>3</c:v>
                </c:pt>
                <c:pt idx="10">
                  <c:v>1</c:v>
                </c:pt>
                <c:pt idx="11">
                  <c:v>1</c:v>
                </c:pt>
                <c:pt idx="12">
                  <c:v>1</c:v>
                </c:pt>
                <c:pt idx="13">
                  <c:v>1</c:v>
                </c:pt>
              </c:numCache>
            </c:numRef>
          </c:val>
        </c:ser>
        <c:dLbls>
          <c:dLblPos val="ctr"/>
          <c:showLegendKey val="0"/>
          <c:showVal val="0"/>
          <c:showCatName val="0"/>
          <c:showSerName val="0"/>
          <c:showPercent val="1"/>
          <c:showBubbleSize val="0"/>
          <c:showLeaderLines val="1"/>
        </c:dLbls>
        <c:firstSliceAng val="0"/>
      </c:pieChart>
      <c:spPr>
        <a:noFill/>
        <a:ln>
          <a:noFill/>
        </a:ln>
        <a:effectLst/>
      </c:spPr>
    </c:plotArea>
    <c:legend>
      <c:legendPos val="r"/>
      <c:layout>
        <c:manualLayout>
          <c:xMode val="edge"/>
          <c:yMode val="edge"/>
          <c:x val="0.65336898164371593"/>
          <c:y val="0.10058881388789716"/>
          <c:w val="0.33158574364867344"/>
          <c:h val="0.87214356557869377"/>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media/image1.png>
</file>

<file path=ppt/media/image10.png>
</file>

<file path=ppt/media/image11.png>
</file>

<file path=ppt/media/image12.jpeg>
</file>

<file path=ppt/media/image13.png>
</file>

<file path=ppt/media/image14.jpeg>
</file>

<file path=ppt/media/image15.png>
</file>

<file path=ppt/media/image16.jpeg>
</file>

<file path=ppt/media/image17.png>
</file>

<file path=ppt/media/image18.png>
</file>

<file path=ppt/media/image2.png>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AD8813-1BD5-42E5-AF16-77F40E27B46E}" type="datetimeFigureOut">
              <a:rPr lang="en-CA" smtClean="0"/>
              <a:t>2017-11-15</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A41708-C2E7-49B4-876A-CC5A05685DDF}" type="slidenum">
              <a:rPr lang="en-CA" smtClean="0"/>
              <a:t>‹#›</a:t>
            </a:fld>
            <a:endParaRPr lang="en-CA"/>
          </a:p>
        </p:txBody>
      </p:sp>
    </p:spTree>
    <p:extLst>
      <p:ext uri="{BB962C8B-B14F-4D97-AF65-F5344CB8AC3E}">
        <p14:creationId xmlns:p14="http://schemas.microsoft.com/office/powerpoint/2010/main" val="7673626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54854C97-6AA9-494A-90D1-9AB73DF9CDB3}" type="slidenum">
              <a:rPr lang="en-CA" smtClean="0"/>
              <a:t>21</a:t>
            </a:fld>
            <a:endParaRPr lang="en-CA"/>
          </a:p>
        </p:txBody>
      </p:sp>
    </p:spTree>
    <p:extLst>
      <p:ext uri="{BB962C8B-B14F-4D97-AF65-F5344CB8AC3E}">
        <p14:creationId xmlns:p14="http://schemas.microsoft.com/office/powerpoint/2010/main" val="3687045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54854C97-6AA9-494A-90D1-9AB73DF9CDB3}" type="slidenum">
              <a:rPr lang="en-CA" smtClean="0"/>
              <a:t>22</a:t>
            </a:fld>
            <a:endParaRPr lang="en-CA"/>
          </a:p>
        </p:txBody>
      </p:sp>
    </p:spTree>
    <p:extLst>
      <p:ext uri="{BB962C8B-B14F-4D97-AF65-F5344CB8AC3E}">
        <p14:creationId xmlns:p14="http://schemas.microsoft.com/office/powerpoint/2010/main" val="32166535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CA"/>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CA"/>
          </a:p>
        </p:txBody>
      </p:sp>
      <p:sp>
        <p:nvSpPr>
          <p:cNvPr id="4" name="Date Placeholder 3"/>
          <p:cNvSpPr>
            <a:spLocks noGrp="1"/>
          </p:cNvSpPr>
          <p:nvPr>
            <p:ph type="dt" sz="half" idx="10"/>
          </p:nvPr>
        </p:nvSpPr>
        <p:spPr/>
        <p:txBody>
          <a:bodyPr/>
          <a:lstStyle/>
          <a:p>
            <a:fld id="{8C9F9207-E557-4169-AA6F-F29C893C5BC0}" type="datetimeFigureOut">
              <a:rPr lang="en-CA" smtClean="0"/>
              <a:t>2017-11-15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BCE705D2-9913-417A-ABD7-48DBCA13927C}" type="slidenum">
              <a:rPr lang="en-CA" smtClean="0"/>
              <a:t>‹#›</a:t>
            </a:fld>
            <a:endParaRPr lang="en-CA"/>
          </a:p>
        </p:txBody>
      </p:sp>
    </p:spTree>
    <p:extLst>
      <p:ext uri="{BB962C8B-B14F-4D97-AF65-F5344CB8AC3E}">
        <p14:creationId xmlns:p14="http://schemas.microsoft.com/office/powerpoint/2010/main" val="34011908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8C9F9207-E557-4169-AA6F-F29C893C5BC0}" type="datetimeFigureOut">
              <a:rPr lang="en-CA" smtClean="0"/>
              <a:t>2017-11-15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BCE705D2-9913-417A-ABD7-48DBCA13927C}" type="slidenum">
              <a:rPr lang="en-CA" smtClean="0"/>
              <a:t>‹#›</a:t>
            </a:fld>
            <a:endParaRPr lang="en-CA"/>
          </a:p>
        </p:txBody>
      </p:sp>
    </p:spTree>
    <p:extLst>
      <p:ext uri="{BB962C8B-B14F-4D97-AF65-F5344CB8AC3E}">
        <p14:creationId xmlns:p14="http://schemas.microsoft.com/office/powerpoint/2010/main" val="29831213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CA"/>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8C9F9207-E557-4169-AA6F-F29C893C5BC0}" type="datetimeFigureOut">
              <a:rPr lang="en-CA" smtClean="0"/>
              <a:t>2017-11-15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BCE705D2-9913-417A-ABD7-48DBCA13927C}" type="slidenum">
              <a:rPr lang="en-CA" smtClean="0"/>
              <a:t>‹#›</a:t>
            </a:fld>
            <a:endParaRPr lang="en-CA"/>
          </a:p>
        </p:txBody>
      </p:sp>
    </p:spTree>
    <p:extLst>
      <p:ext uri="{BB962C8B-B14F-4D97-AF65-F5344CB8AC3E}">
        <p14:creationId xmlns:p14="http://schemas.microsoft.com/office/powerpoint/2010/main" val="12773287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8C9F9207-E557-4169-AA6F-F29C893C5BC0}" type="datetimeFigureOut">
              <a:rPr lang="en-CA" smtClean="0"/>
              <a:t>2017-11-15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BCE705D2-9913-417A-ABD7-48DBCA13927C}" type="slidenum">
              <a:rPr lang="en-CA" smtClean="0"/>
              <a:t>‹#›</a:t>
            </a:fld>
            <a:endParaRPr lang="en-CA"/>
          </a:p>
        </p:txBody>
      </p:sp>
    </p:spTree>
    <p:extLst>
      <p:ext uri="{BB962C8B-B14F-4D97-AF65-F5344CB8AC3E}">
        <p14:creationId xmlns:p14="http://schemas.microsoft.com/office/powerpoint/2010/main" val="73836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CA"/>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C9F9207-E557-4169-AA6F-F29C893C5BC0}" type="datetimeFigureOut">
              <a:rPr lang="en-CA" smtClean="0"/>
              <a:t>2017-11-15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BCE705D2-9913-417A-ABD7-48DBCA13927C}" type="slidenum">
              <a:rPr lang="en-CA" smtClean="0"/>
              <a:t>‹#›</a:t>
            </a:fld>
            <a:endParaRPr lang="en-CA"/>
          </a:p>
        </p:txBody>
      </p:sp>
    </p:spTree>
    <p:extLst>
      <p:ext uri="{BB962C8B-B14F-4D97-AF65-F5344CB8AC3E}">
        <p14:creationId xmlns:p14="http://schemas.microsoft.com/office/powerpoint/2010/main" val="3450358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Date Placeholder 4"/>
          <p:cNvSpPr>
            <a:spLocks noGrp="1"/>
          </p:cNvSpPr>
          <p:nvPr>
            <p:ph type="dt" sz="half" idx="10"/>
          </p:nvPr>
        </p:nvSpPr>
        <p:spPr/>
        <p:txBody>
          <a:bodyPr/>
          <a:lstStyle/>
          <a:p>
            <a:fld id="{8C9F9207-E557-4169-AA6F-F29C893C5BC0}" type="datetimeFigureOut">
              <a:rPr lang="en-CA" smtClean="0"/>
              <a:t>2017-11-15</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BCE705D2-9913-417A-ABD7-48DBCA13927C}" type="slidenum">
              <a:rPr lang="en-CA" smtClean="0"/>
              <a:t>‹#›</a:t>
            </a:fld>
            <a:endParaRPr lang="en-CA"/>
          </a:p>
        </p:txBody>
      </p:sp>
    </p:spTree>
    <p:extLst>
      <p:ext uri="{BB962C8B-B14F-4D97-AF65-F5344CB8AC3E}">
        <p14:creationId xmlns:p14="http://schemas.microsoft.com/office/powerpoint/2010/main" val="15081797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CA"/>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7" name="Date Placeholder 6"/>
          <p:cNvSpPr>
            <a:spLocks noGrp="1"/>
          </p:cNvSpPr>
          <p:nvPr>
            <p:ph type="dt" sz="half" idx="10"/>
          </p:nvPr>
        </p:nvSpPr>
        <p:spPr/>
        <p:txBody>
          <a:bodyPr/>
          <a:lstStyle/>
          <a:p>
            <a:fld id="{8C9F9207-E557-4169-AA6F-F29C893C5BC0}" type="datetimeFigureOut">
              <a:rPr lang="en-CA" smtClean="0"/>
              <a:t>2017-11-15</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BCE705D2-9913-417A-ABD7-48DBCA13927C}" type="slidenum">
              <a:rPr lang="en-CA" smtClean="0"/>
              <a:t>‹#›</a:t>
            </a:fld>
            <a:endParaRPr lang="en-CA"/>
          </a:p>
        </p:txBody>
      </p:sp>
    </p:spTree>
    <p:extLst>
      <p:ext uri="{BB962C8B-B14F-4D97-AF65-F5344CB8AC3E}">
        <p14:creationId xmlns:p14="http://schemas.microsoft.com/office/powerpoint/2010/main" val="28230118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Date Placeholder 2"/>
          <p:cNvSpPr>
            <a:spLocks noGrp="1"/>
          </p:cNvSpPr>
          <p:nvPr>
            <p:ph type="dt" sz="half" idx="10"/>
          </p:nvPr>
        </p:nvSpPr>
        <p:spPr/>
        <p:txBody>
          <a:bodyPr/>
          <a:lstStyle/>
          <a:p>
            <a:fld id="{8C9F9207-E557-4169-AA6F-F29C893C5BC0}" type="datetimeFigureOut">
              <a:rPr lang="en-CA" smtClean="0"/>
              <a:t>2017-11-15</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BCE705D2-9913-417A-ABD7-48DBCA13927C}" type="slidenum">
              <a:rPr lang="en-CA" smtClean="0"/>
              <a:t>‹#›</a:t>
            </a:fld>
            <a:endParaRPr lang="en-CA"/>
          </a:p>
        </p:txBody>
      </p:sp>
    </p:spTree>
    <p:extLst>
      <p:ext uri="{BB962C8B-B14F-4D97-AF65-F5344CB8AC3E}">
        <p14:creationId xmlns:p14="http://schemas.microsoft.com/office/powerpoint/2010/main" val="30387263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9F9207-E557-4169-AA6F-F29C893C5BC0}" type="datetimeFigureOut">
              <a:rPr lang="en-CA" smtClean="0"/>
              <a:t>2017-11-15</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BCE705D2-9913-417A-ABD7-48DBCA13927C}" type="slidenum">
              <a:rPr lang="en-CA" smtClean="0"/>
              <a:t>‹#›</a:t>
            </a:fld>
            <a:endParaRPr lang="en-CA"/>
          </a:p>
        </p:txBody>
      </p:sp>
    </p:spTree>
    <p:extLst>
      <p:ext uri="{BB962C8B-B14F-4D97-AF65-F5344CB8AC3E}">
        <p14:creationId xmlns:p14="http://schemas.microsoft.com/office/powerpoint/2010/main" val="13392963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CA"/>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C9F9207-E557-4169-AA6F-F29C893C5BC0}" type="datetimeFigureOut">
              <a:rPr lang="en-CA" smtClean="0"/>
              <a:t>2017-11-15</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BCE705D2-9913-417A-ABD7-48DBCA13927C}" type="slidenum">
              <a:rPr lang="en-CA" smtClean="0"/>
              <a:t>‹#›</a:t>
            </a:fld>
            <a:endParaRPr lang="en-CA"/>
          </a:p>
        </p:txBody>
      </p:sp>
    </p:spTree>
    <p:extLst>
      <p:ext uri="{BB962C8B-B14F-4D97-AF65-F5344CB8AC3E}">
        <p14:creationId xmlns:p14="http://schemas.microsoft.com/office/powerpoint/2010/main" val="3102884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CA"/>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C9F9207-E557-4169-AA6F-F29C893C5BC0}" type="datetimeFigureOut">
              <a:rPr lang="en-CA" smtClean="0"/>
              <a:t>2017-11-15</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BCE705D2-9913-417A-ABD7-48DBCA13927C}" type="slidenum">
              <a:rPr lang="en-CA" smtClean="0"/>
              <a:t>‹#›</a:t>
            </a:fld>
            <a:endParaRPr lang="en-CA"/>
          </a:p>
        </p:txBody>
      </p:sp>
    </p:spTree>
    <p:extLst>
      <p:ext uri="{BB962C8B-B14F-4D97-AF65-F5344CB8AC3E}">
        <p14:creationId xmlns:p14="http://schemas.microsoft.com/office/powerpoint/2010/main" val="36858488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CA"/>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9F9207-E557-4169-AA6F-F29C893C5BC0}" type="datetimeFigureOut">
              <a:rPr lang="en-CA" smtClean="0"/>
              <a:t>2017-11-15</a:t>
            </a:fld>
            <a:endParaRPr lang="en-CA"/>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E705D2-9913-417A-ABD7-48DBCA13927C}" type="slidenum">
              <a:rPr lang="en-CA" smtClean="0"/>
              <a:t>‹#›</a:t>
            </a:fld>
            <a:endParaRPr lang="en-CA"/>
          </a:p>
        </p:txBody>
      </p:sp>
    </p:spTree>
    <p:extLst>
      <p:ext uri="{BB962C8B-B14F-4D97-AF65-F5344CB8AC3E}">
        <p14:creationId xmlns:p14="http://schemas.microsoft.com/office/powerpoint/2010/main" val="6444861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http://gizmodo.com/how-to-lie-with-data-visualization-1563576606" TargetMode="Externa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gizmodo.com/how-to-lie-with-data-visualization-1563576606" TargetMode="Externa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hyperlink" Target="http://gizmodo.com/how-to-lie-with-data-visualization-1563576606" TargetMode="External"/><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 Id="rId4" Type="http://schemas.openxmlformats.org/officeDocument/2006/relationships/hyperlink" Target="http://gizmodo.com/how-to-lie-with-data-visualization-1563576606"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carto.com/gallery/bbva-geo-risk/" TargetMode="External"/><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8.xml"/><Relationship Id="rId5" Type="http://schemas.openxmlformats.org/officeDocument/2006/relationships/hyperlink" Target="https://wiki.gephi.org/index.php/Datasets" TargetMode="External"/><Relationship Id="rId4" Type="http://schemas.openxmlformats.org/officeDocument/2006/relationships/hyperlink" Target="http://gephi.github.io/images/screenshots/datatable.png"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hyperlink" Target="http://lklein.com/2012/01/a-report-has-come-here-social-network-analysis-in-the-papers-of-thomas-jefferson/" TargetMode="Externa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knottedline.com/" TargetMode="Externa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hyperlink" Target="http://nowviskie.org/2014/neatline-and-visualization-as-interpretation/" TargetMode="External"/><Relationship Id="rId2" Type="http://schemas.openxmlformats.org/officeDocument/2006/relationships/hyperlink" Target="http://www.informationisbeautiful.net/" TargetMode="External"/><Relationship Id="rId1" Type="http://schemas.openxmlformats.org/officeDocument/2006/relationships/slideLayout" Target="../slideLayouts/slideLayout2.xml"/><Relationship Id="rId4" Type="http://schemas.openxmlformats.org/officeDocument/2006/relationships/hyperlink" Target="http://www.datavizcatalogue.com/index.html" TargetMode="Externa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dirty="0" smtClean="0"/>
              <a:t>Data Visualization</a:t>
            </a:r>
            <a:endParaRPr lang="en-CA" dirty="0"/>
          </a:p>
        </p:txBody>
      </p:sp>
      <p:sp>
        <p:nvSpPr>
          <p:cNvPr id="3" name="Subtitle 2"/>
          <p:cNvSpPr>
            <a:spLocks noGrp="1"/>
          </p:cNvSpPr>
          <p:nvPr>
            <p:ph type="subTitle" idx="1"/>
          </p:nvPr>
        </p:nvSpPr>
        <p:spPr/>
        <p:txBody>
          <a:bodyPr/>
          <a:lstStyle/>
          <a:p>
            <a:endParaRPr lang="en-CA"/>
          </a:p>
        </p:txBody>
      </p:sp>
    </p:spTree>
    <p:extLst>
      <p:ext uri="{BB962C8B-B14F-4D97-AF65-F5344CB8AC3E}">
        <p14:creationId xmlns:p14="http://schemas.microsoft.com/office/powerpoint/2010/main" val="24109255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Lying with </a:t>
            </a:r>
            <a:r>
              <a:rPr lang="en-CA" dirty="0" err="1" smtClean="0"/>
              <a:t>Dataviz</a:t>
            </a:r>
            <a:endParaRPr lang="en-CA" dirty="0"/>
          </a:p>
        </p:txBody>
      </p:sp>
      <p:sp>
        <p:nvSpPr>
          <p:cNvPr id="3" name="Content Placeholder 2"/>
          <p:cNvSpPr>
            <a:spLocks noGrp="1"/>
          </p:cNvSpPr>
          <p:nvPr>
            <p:ph idx="1"/>
          </p:nvPr>
        </p:nvSpPr>
        <p:spPr/>
        <p:txBody>
          <a:bodyPr/>
          <a:lstStyle/>
          <a:p>
            <a:endParaRPr lang="en-CA"/>
          </a:p>
        </p:txBody>
      </p:sp>
    </p:spTree>
    <p:extLst>
      <p:ext uri="{BB962C8B-B14F-4D97-AF65-F5344CB8AC3E}">
        <p14:creationId xmlns:p14="http://schemas.microsoft.com/office/powerpoint/2010/main" val="24490082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half" idx="2"/>
          </p:nvPr>
        </p:nvSpPr>
        <p:spPr>
          <a:xfrm>
            <a:off x="3820732" y="5815584"/>
            <a:ext cx="3082988" cy="649224"/>
          </a:xfrm>
        </p:spPr>
        <p:txBody>
          <a:bodyPr/>
          <a:lstStyle/>
          <a:p>
            <a:r>
              <a:rPr lang="en-CA" i="1" u="sng" dirty="0">
                <a:hlinkClick r:id="rId2"/>
              </a:rPr>
              <a:t>How to Lie with Data Visualization</a:t>
            </a:r>
            <a:endParaRPr lang="en-CA" dirty="0"/>
          </a:p>
          <a:p>
            <a:endParaRPr lang="en-CA" dirty="0"/>
          </a:p>
        </p:txBody>
      </p:sp>
      <p:sp>
        <p:nvSpPr>
          <p:cNvPr id="5" name="AutoShape 4" descr="pres_lie.jpg"/>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1030" name="Picture 6" descr="https://i.kinja-img.com/gawker-media/image/upload/s--saRzqSXT--/c_fit,fl_progressive,q_80,w_636/uqs2i9txqkdyc5jkpfut.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95472" y="406558"/>
            <a:ext cx="3758056" cy="47034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46287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half" idx="2"/>
          </p:nvPr>
        </p:nvSpPr>
        <p:spPr>
          <a:xfrm>
            <a:off x="4259644" y="5623560"/>
            <a:ext cx="3686491" cy="612648"/>
          </a:xfrm>
        </p:spPr>
        <p:txBody>
          <a:bodyPr>
            <a:normAutofit/>
          </a:bodyPr>
          <a:lstStyle/>
          <a:p>
            <a:r>
              <a:rPr lang="en-CA" i="1" u="sng" dirty="0">
                <a:hlinkClick r:id="rId2"/>
              </a:rPr>
              <a:t>How to Lie with Data Visualization</a:t>
            </a:r>
            <a:endParaRPr lang="en-CA" dirty="0"/>
          </a:p>
        </p:txBody>
      </p:sp>
      <p:sp>
        <p:nvSpPr>
          <p:cNvPr id="5" name="AutoShape 4" descr="pres_lie.jpg"/>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4" name="Picture 3"/>
          <p:cNvPicPr>
            <a:picLocks noChangeAspect="1"/>
          </p:cNvPicPr>
          <p:nvPr/>
        </p:nvPicPr>
        <p:blipFill>
          <a:blip r:embed="rId3"/>
          <a:stretch>
            <a:fillRect/>
          </a:stretch>
        </p:blipFill>
        <p:spPr>
          <a:xfrm>
            <a:off x="3569970" y="699516"/>
            <a:ext cx="6057900" cy="4543425"/>
          </a:xfrm>
          <a:prstGeom prst="rect">
            <a:avLst/>
          </a:prstGeom>
        </p:spPr>
      </p:pic>
    </p:spTree>
    <p:extLst>
      <p:ext uri="{BB962C8B-B14F-4D97-AF65-F5344CB8AC3E}">
        <p14:creationId xmlns:p14="http://schemas.microsoft.com/office/powerpoint/2010/main" val="30624008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4" descr="pres_lie.jpg"/>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6" name="Picture 5"/>
          <p:cNvPicPr>
            <a:picLocks noChangeAspect="1"/>
          </p:cNvPicPr>
          <p:nvPr/>
        </p:nvPicPr>
        <p:blipFill rotWithShape="1">
          <a:blip r:embed="rId2"/>
          <a:srcRect l="1918" t="10254" r="2087" b="3990"/>
          <a:stretch/>
        </p:blipFill>
        <p:spPr>
          <a:xfrm>
            <a:off x="1365833" y="932688"/>
            <a:ext cx="7796455" cy="4194133"/>
          </a:xfrm>
          <a:prstGeom prst="rect">
            <a:avLst/>
          </a:prstGeom>
        </p:spPr>
      </p:pic>
      <p:sp>
        <p:nvSpPr>
          <p:cNvPr id="8" name="Rectangle 7"/>
          <p:cNvSpPr/>
          <p:nvPr/>
        </p:nvSpPr>
        <p:spPr>
          <a:xfrm>
            <a:off x="3383280" y="5781603"/>
            <a:ext cx="5971032" cy="369332"/>
          </a:xfrm>
          <a:prstGeom prst="rect">
            <a:avLst/>
          </a:prstGeom>
        </p:spPr>
        <p:txBody>
          <a:bodyPr wrap="square">
            <a:spAutoFit/>
          </a:bodyPr>
          <a:lstStyle/>
          <a:p>
            <a:r>
              <a:rPr lang="en-CA" i="1" u="sng" dirty="0">
                <a:solidFill>
                  <a:srgbClr val="4DD0E1"/>
                </a:solidFill>
                <a:latin typeface="Cambria" panose="02040503050406030204" pitchFamily="18" charset="0"/>
                <a:hlinkClick r:id="rId3"/>
              </a:rPr>
              <a:t>How to Lie </a:t>
            </a:r>
            <a:r>
              <a:rPr lang="en-CA" i="1" u="sng" dirty="0" smtClean="0">
                <a:solidFill>
                  <a:srgbClr val="4DD0E1"/>
                </a:solidFill>
                <a:latin typeface="Cambria" panose="02040503050406030204" pitchFamily="18" charset="0"/>
                <a:hlinkClick r:id="rId3"/>
              </a:rPr>
              <a:t>with </a:t>
            </a:r>
            <a:r>
              <a:rPr lang="en-CA" i="1" u="sng" dirty="0">
                <a:solidFill>
                  <a:srgbClr val="4DD0E1"/>
                </a:solidFill>
                <a:latin typeface="Cambria" panose="02040503050406030204" pitchFamily="18" charset="0"/>
                <a:hlinkClick r:id="rId3"/>
              </a:rPr>
              <a:t>Data Visualization</a:t>
            </a:r>
            <a:endParaRPr lang="en-CA" dirty="0"/>
          </a:p>
        </p:txBody>
      </p:sp>
    </p:spTree>
    <p:extLst>
      <p:ext uri="{BB962C8B-B14F-4D97-AF65-F5344CB8AC3E}">
        <p14:creationId xmlns:p14="http://schemas.microsoft.com/office/powerpoint/2010/main" val="1195941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9788" y="457200"/>
            <a:ext cx="6777163" cy="795528"/>
          </a:xfrm>
        </p:spPr>
        <p:txBody>
          <a:bodyPr>
            <a:normAutofit/>
          </a:bodyPr>
          <a:lstStyle/>
          <a:p>
            <a:r>
              <a:rPr lang="en-CA" dirty="0" smtClean="0"/>
              <a:t>How to Lie with Data Visualizations</a:t>
            </a:r>
            <a:endParaRPr lang="en-CA" dirty="0"/>
          </a:p>
        </p:txBody>
      </p:sp>
      <p:sp>
        <p:nvSpPr>
          <p:cNvPr id="5" name="AutoShape 4" descr="pres_lie.jpg"/>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4" name="Picture 3"/>
          <p:cNvPicPr>
            <a:picLocks noChangeAspect="1"/>
          </p:cNvPicPr>
          <p:nvPr/>
        </p:nvPicPr>
        <p:blipFill>
          <a:blip r:embed="rId2"/>
          <a:stretch>
            <a:fillRect/>
          </a:stretch>
        </p:blipFill>
        <p:spPr>
          <a:xfrm>
            <a:off x="730061" y="1786763"/>
            <a:ext cx="5281422" cy="3022701"/>
          </a:xfrm>
          <a:prstGeom prst="rect">
            <a:avLst/>
          </a:prstGeom>
        </p:spPr>
      </p:pic>
      <p:pic>
        <p:nvPicPr>
          <p:cNvPr id="9" name="Picture 8"/>
          <p:cNvPicPr>
            <a:picLocks noChangeAspect="1"/>
          </p:cNvPicPr>
          <p:nvPr/>
        </p:nvPicPr>
        <p:blipFill>
          <a:blip r:embed="rId3"/>
          <a:stretch>
            <a:fillRect/>
          </a:stretch>
        </p:blipFill>
        <p:spPr>
          <a:xfrm>
            <a:off x="6285738" y="1975164"/>
            <a:ext cx="4952238" cy="2834300"/>
          </a:xfrm>
          <a:prstGeom prst="rect">
            <a:avLst/>
          </a:prstGeom>
        </p:spPr>
      </p:pic>
      <p:sp>
        <p:nvSpPr>
          <p:cNvPr id="10" name="Rectangle 9"/>
          <p:cNvSpPr/>
          <p:nvPr/>
        </p:nvSpPr>
        <p:spPr>
          <a:xfrm>
            <a:off x="4093998" y="5859518"/>
            <a:ext cx="3778985" cy="369332"/>
          </a:xfrm>
          <a:prstGeom prst="rect">
            <a:avLst/>
          </a:prstGeom>
        </p:spPr>
        <p:txBody>
          <a:bodyPr wrap="square">
            <a:spAutoFit/>
          </a:bodyPr>
          <a:lstStyle/>
          <a:p>
            <a:r>
              <a:rPr lang="en-CA" i="1" u="sng" dirty="0">
                <a:solidFill>
                  <a:srgbClr val="4DD0E1"/>
                </a:solidFill>
                <a:latin typeface="Cambria" panose="02040503050406030204" pitchFamily="18" charset="0"/>
                <a:hlinkClick r:id="rId4"/>
              </a:rPr>
              <a:t>How to Lie with Data Visualization</a:t>
            </a:r>
            <a:endParaRPr lang="en-CA" dirty="0"/>
          </a:p>
        </p:txBody>
      </p:sp>
      <p:sp>
        <p:nvSpPr>
          <p:cNvPr id="11" name="TextBox 10"/>
          <p:cNvSpPr txBox="1"/>
          <p:nvPr/>
        </p:nvSpPr>
        <p:spPr>
          <a:xfrm>
            <a:off x="658368" y="5149825"/>
            <a:ext cx="5197107" cy="646331"/>
          </a:xfrm>
          <a:prstGeom prst="rect">
            <a:avLst/>
          </a:prstGeom>
          <a:noFill/>
        </p:spPr>
        <p:txBody>
          <a:bodyPr wrap="square" rtlCol="0">
            <a:spAutoFit/>
          </a:bodyPr>
          <a:lstStyle/>
          <a:p>
            <a:r>
              <a:rPr lang="en-CA" dirty="0" smtClean="0"/>
              <a:t>Cumulative revenue:  running </a:t>
            </a:r>
            <a:r>
              <a:rPr lang="en-CA" dirty="0"/>
              <a:t>total of revenue earned to </a:t>
            </a:r>
            <a:r>
              <a:rPr lang="en-CA" dirty="0" smtClean="0"/>
              <a:t>date (i.e. 2006 = 2006 + 2005 + 2004)</a:t>
            </a:r>
            <a:endParaRPr lang="en-CA" dirty="0"/>
          </a:p>
        </p:txBody>
      </p:sp>
      <p:sp>
        <p:nvSpPr>
          <p:cNvPr id="12" name="TextBox 11"/>
          <p:cNvSpPr txBox="1"/>
          <p:nvPr/>
        </p:nvSpPr>
        <p:spPr>
          <a:xfrm>
            <a:off x="6285738" y="5181506"/>
            <a:ext cx="5345430" cy="646331"/>
          </a:xfrm>
          <a:prstGeom prst="rect">
            <a:avLst/>
          </a:prstGeom>
          <a:noFill/>
        </p:spPr>
        <p:txBody>
          <a:bodyPr wrap="square" rtlCol="0">
            <a:spAutoFit/>
          </a:bodyPr>
          <a:lstStyle/>
          <a:p>
            <a:r>
              <a:rPr lang="en-CA" dirty="0" smtClean="0"/>
              <a:t>Annual revenue:  </a:t>
            </a:r>
          </a:p>
          <a:p>
            <a:r>
              <a:rPr lang="en-CA" dirty="0" smtClean="0"/>
              <a:t>total revenue </a:t>
            </a:r>
            <a:r>
              <a:rPr lang="en-CA" dirty="0"/>
              <a:t>earned </a:t>
            </a:r>
            <a:r>
              <a:rPr lang="en-CA" dirty="0" smtClean="0"/>
              <a:t>in current year (i.e. 2006 = 2006)</a:t>
            </a:r>
            <a:endParaRPr lang="en-CA" dirty="0"/>
          </a:p>
        </p:txBody>
      </p:sp>
    </p:spTree>
    <p:extLst>
      <p:ext uri="{BB962C8B-B14F-4D97-AF65-F5344CB8AC3E}">
        <p14:creationId xmlns:p14="http://schemas.microsoft.com/office/powerpoint/2010/main" val="13302932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err="1" smtClean="0"/>
              <a:t>Graphesis</a:t>
            </a:r>
            <a:endParaRPr lang="en-CA" dirty="0"/>
          </a:p>
        </p:txBody>
      </p:sp>
      <p:sp>
        <p:nvSpPr>
          <p:cNvPr id="3" name="Content Placeholder 2"/>
          <p:cNvSpPr>
            <a:spLocks noGrp="1"/>
          </p:cNvSpPr>
          <p:nvPr>
            <p:ph idx="1"/>
          </p:nvPr>
        </p:nvSpPr>
        <p:spPr/>
        <p:txBody>
          <a:bodyPr>
            <a:normAutofit lnSpcReduction="10000"/>
          </a:bodyPr>
          <a:lstStyle/>
          <a:p>
            <a:r>
              <a:rPr lang="en-CA" dirty="0" smtClean="0"/>
              <a:t>Johanna Drucker:  </a:t>
            </a:r>
            <a:r>
              <a:rPr lang="en-CA" dirty="0" err="1" smtClean="0"/>
              <a:t>graphesis</a:t>
            </a:r>
            <a:r>
              <a:rPr lang="en-CA" dirty="0" smtClean="0"/>
              <a:t> = “</a:t>
            </a:r>
            <a:r>
              <a:rPr lang="en-CA" dirty="0"/>
              <a:t>the field of knowledge production embodied in </a:t>
            </a:r>
            <a:r>
              <a:rPr lang="en-CA" dirty="0" smtClean="0"/>
              <a:t>visual expressions … a visual epistemology” (Drucker, “</a:t>
            </a:r>
            <a:r>
              <a:rPr lang="en-CA" dirty="0" err="1" smtClean="0"/>
              <a:t>Graphesis</a:t>
            </a:r>
            <a:r>
              <a:rPr lang="en-CA" dirty="0" smtClean="0"/>
              <a:t>” 2011)</a:t>
            </a:r>
          </a:p>
          <a:p>
            <a:r>
              <a:rPr lang="en-CA" dirty="0" smtClean="0"/>
              <a:t>Visual forms carry the assumptions and values of their fields of origin, and impose these assumptions and values on the data they present, whether these assumptions and values are appropriate to that data or not.</a:t>
            </a:r>
          </a:p>
          <a:p>
            <a:r>
              <a:rPr lang="en-CA" dirty="0" smtClean="0"/>
              <a:t>As humanists, we ask ourselves:  What arguments, values, and perspectives do visualizations encode and embody?  What kind of knowledge do they produce?  What field’s assumptions do they draw from?</a:t>
            </a:r>
          </a:p>
          <a:p>
            <a:pPr marL="0" indent="0">
              <a:buNone/>
            </a:pPr>
            <a:endParaRPr lang="en-CA" dirty="0"/>
          </a:p>
          <a:p>
            <a:pPr lvl="1"/>
            <a:endParaRPr lang="en-CA" dirty="0"/>
          </a:p>
          <a:p>
            <a:pPr marL="0" indent="0">
              <a:buNone/>
            </a:pPr>
            <a:endParaRPr lang="en-CA" dirty="0"/>
          </a:p>
        </p:txBody>
      </p:sp>
    </p:spTree>
    <p:extLst>
      <p:ext uri="{BB962C8B-B14F-4D97-AF65-F5344CB8AC3E}">
        <p14:creationId xmlns:p14="http://schemas.microsoft.com/office/powerpoint/2010/main" val="36432362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Data vs. </a:t>
            </a:r>
            <a:r>
              <a:rPr lang="en-CA" dirty="0" err="1" smtClean="0"/>
              <a:t>Capta</a:t>
            </a:r>
            <a:endParaRPr lang="en-CA" dirty="0"/>
          </a:p>
        </p:txBody>
      </p:sp>
      <p:sp>
        <p:nvSpPr>
          <p:cNvPr id="3" name="Content Placeholder 2"/>
          <p:cNvSpPr>
            <a:spLocks noGrp="1"/>
          </p:cNvSpPr>
          <p:nvPr>
            <p:ph idx="1"/>
          </p:nvPr>
        </p:nvSpPr>
        <p:spPr/>
        <p:txBody>
          <a:bodyPr>
            <a:normAutofit fontScale="77500" lnSpcReduction="20000"/>
          </a:bodyPr>
          <a:lstStyle/>
          <a:p>
            <a:pPr marL="0" indent="0">
              <a:buNone/>
            </a:pPr>
            <a:r>
              <a:rPr lang="en-CA" b="1" dirty="0" smtClean="0"/>
              <a:t>Data</a:t>
            </a:r>
            <a:r>
              <a:rPr lang="en-CA" dirty="0" smtClean="0"/>
              <a:t>:  “given”, objective, observed</a:t>
            </a:r>
          </a:p>
          <a:p>
            <a:r>
              <a:rPr lang="en-CA" dirty="0" smtClean="0"/>
              <a:t>Quantitative approaches:  from concordances to corpora, from measuring word frequencies and </a:t>
            </a:r>
            <a:r>
              <a:rPr lang="en-CA" dirty="0" err="1" smtClean="0"/>
              <a:t>stylometric</a:t>
            </a:r>
            <a:r>
              <a:rPr lang="en-CA" dirty="0" smtClean="0"/>
              <a:t> patterns to thematic discovery through topic modelling</a:t>
            </a:r>
          </a:p>
          <a:p>
            <a:r>
              <a:rPr lang="en-CA" dirty="0" smtClean="0"/>
              <a:t>Visual representations of quantities, trajectories, measurable relationships</a:t>
            </a:r>
          </a:p>
          <a:p>
            <a:r>
              <a:rPr lang="en-CA" dirty="0" err="1" smtClean="0"/>
              <a:t>Wordle</a:t>
            </a:r>
            <a:r>
              <a:rPr lang="en-CA" dirty="0" smtClean="0"/>
              <a:t>, </a:t>
            </a:r>
            <a:r>
              <a:rPr lang="en-CA" dirty="0" err="1" smtClean="0"/>
              <a:t>Gephi</a:t>
            </a:r>
            <a:r>
              <a:rPr lang="en-CA" dirty="0" smtClean="0"/>
              <a:t>, </a:t>
            </a:r>
            <a:r>
              <a:rPr lang="en-CA" dirty="0" err="1" smtClean="0"/>
              <a:t>Cytoscape</a:t>
            </a:r>
            <a:r>
              <a:rPr lang="en-CA" dirty="0" smtClean="0"/>
              <a:t>; pie charts, bar charts, and bubble graphs</a:t>
            </a:r>
          </a:p>
          <a:p>
            <a:pPr marL="0" indent="0">
              <a:buNone/>
            </a:pPr>
            <a:endParaRPr lang="en-CA" dirty="0" smtClean="0"/>
          </a:p>
          <a:p>
            <a:pPr marL="0" indent="0">
              <a:buNone/>
            </a:pPr>
            <a:r>
              <a:rPr lang="en-CA" b="1" dirty="0" err="1" smtClean="0"/>
              <a:t>Capta</a:t>
            </a:r>
            <a:r>
              <a:rPr lang="en-CA" dirty="0" smtClean="0"/>
              <a:t>:  “captured”, constructed, interpreted, subjective</a:t>
            </a:r>
          </a:p>
          <a:p>
            <a:r>
              <a:rPr lang="en-CA" dirty="0" smtClean="0"/>
              <a:t>Qualitative approaches:  visual and performative, enacting poetics, making subjectivity and interpretation visible</a:t>
            </a:r>
          </a:p>
          <a:p>
            <a:r>
              <a:rPr lang="en-CA" dirty="0" smtClean="0"/>
              <a:t>Maps and timelines of literary narratives; digital collections; interpretive visualizations</a:t>
            </a:r>
          </a:p>
          <a:p>
            <a:r>
              <a:rPr lang="en-CA" dirty="0" smtClean="0"/>
              <a:t>Neatline, Neatline Time, Omeka</a:t>
            </a:r>
            <a:endParaRPr lang="en-CA" dirty="0"/>
          </a:p>
        </p:txBody>
      </p:sp>
    </p:spTree>
    <p:extLst>
      <p:ext uri="{BB962C8B-B14F-4D97-AF65-F5344CB8AC3E}">
        <p14:creationId xmlns:p14="http://schemas.microsoft.com/office/powerpoint/2010/main" val="6911351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31520" y="502920"/>
            <a:ext cx="9336024" cy="369332"/>
          </a:xfrm>
          <a:prstGeom prst="rect">
            <a:avLst/>
          </a:prstGeom>
          <a:noFill/>
        </p:spPr>
        <p:txBody>
          <a:bodyPr wrap="square" rtlCol="0">
            <a:spAutoFit/>
          </a:bodyPr>
          <a:lstStyle/>
          <a:p>
            <a:r>
              <a:rPr lang="en-CA" dirty="0" smtClean="0"/>
              <a:t>Data vs. </a:t>
            </a:r>
            <a:r>
              <a:rPr lang="en-CA" dirty="0" err="1" smtClean="0"/>
              <a:t>Capta</a:t>
            </a:r>
            <a:r>
              <a:rPr lang="en-CA" dirty="0" smtClean="0"/>
              <a:t>:  Two Maps</a:t>
            </a:r>
            <a:endParaRPr lang="en-CA" dirty="0"/>
          </a:p>
        </p:txBody>
      </p:sp>
      <p:pic>
        <p:nvPicPr>
          <p:cNvPr id="5" name="Picture 4"/>
          <p:cNvPicPr>
            <a:picLocks noChangeAspect="1"/>
          </p:cNvPicPr>
          <p:nvPr/>
        </p:nvPicPr>
        <p:blipFill rotWithShape="1">
          <a:blip r:embed="rId2"/>
          <a:srcRect l="4334" t="513"/>
          <a:stretch/>
        </p:blipFill>
        <p:spPr>
          <a:xfrm>
            <a:off x="1744516" y="1060714"/>
            <a:ext cx="8323028" cy="4291585"/>
          </a:xfrm>
          <a:prstGeom prst="rect">
            <a:avLst/>
          </a:prstGeom>
        </p:spPr>
      </p:pic>
      <p:sp>
        <p:nvSpPr>
          <p:cNvPr id="6" name="TextBox 5"/>
          <p:cNvSpPr txBox="1"/>
          <p:nvPr/>
        </p:nvSpPr>
        <p:spPr>
          <a:xfrm>
            <a:off x="2113059" y="5546035"/>
            <a:ext cx="7209845" cy="923330"/>
          </a:xfrm>
          <a:prstGeom prst="rect">
            <a:avLst/>
          </a:prstGeom>
          <a:noFill/>
        </p:spPr>
        <p:txBody>
          <a:bodyPr wrap="square" rtlCol="0">
            <a:spAutoFit/>
          </a:bodyPr>
          <a:lstStyle/>
          <a:p>
            <a:r>
              <a:rPr lang="en-CA" b="1" cap="all" dirty="0">
                <a:hlinkClick r:id="rId3"/>
              </a:rPr>
              <a:t>GEOPOLITICAL TENSIONS IN </a:t>
            </a:r>
            <a:r>
              <a:rPr lang="en-CA" b="1" cap="all" dirty="0" smtClean="0">
                <a:hlinkClick r:id="rId3"/>
              </a:rPr>
              <a:t>MENA (Middle East &amp; Northern Africa)</a:t>
            </a:r>
            <a:endParaRPr lang="en-CA" b="1" cap="all" dirty="0" smtClean="0"/>
          </a:p>
          <a:p>
            <a:endParaRPr lang="en-CA" b="1" cap="all" dirty="0"/>
          </a:p>
          <a:p>
            <a:endParaRPr lang="en-CA" dirty="0"/>
          </a:p>
        </p:txBody>
      </p:sp>
    </p:spTree>
    <p:extLst>
      <p:ext uri="{BB962C8B-B14F-4D97-AF65-F5344CB8AC3E}">
        <p14:creationId xmlns:p14="http://schemas.microsoft.com/office/powerpoint/2010/main" val="6919574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31520" y="502920"/>
            <a:ext cx="9336024" cy="369332"/>
          </a:xfrm>
          <a:prstGeom prst="rect">
            <a:avLst/>
          </a:prstGeom>
          <a:noFill/>
        </p:spPr>
        <p:txBody>
          <a:bodyPr wrap="square" rtlCol="0">
            <a:spAutoFit/>
          </a:bodyPr>
          <a:lstStyle/>
          <a:p>
            <a:r>
              <a:rPr lang="en-CA" dirty="0" smtClean="0"/>
              <a:t>Data vs. </a:t>
            </a:r>
            <a:r>
              <a:rPr lang="en-CA" dirty="0" err="1" smtClean="0"/>
              <a:t>Capta</a:t>
            </a:r>
            <a:r>
              <a:rPr lang="en-CA" dirty="0" smtClean="0"/>
              <a:t>:  Two Maps</a:t>
            </a:r>
            <a:endParaRPr lang="en-CA" dirty="0"/>
          </a:p>
        </p:txBody>
      </p:sp>
      <p:sp>
        <p:nvSpPr>
          <p:cNvPr id="6" name="TextBox 5"/>
          <p:cNvSpPr txBox="1"/>
          <p:nvPr/>
        </p:nvSpPr>
        <p:spPr>
          <a:xfrm>
            <a:off x="1288111" y="6292760"/>
            <a:ext cx="7209845" cy="646331"/>
          </a:xfrm>
          <a:prstGeom prst="rect">
            <a:avLst/>
          </a:prstGeom>
          <a:noFill/>
        </p:spPr>
        <p:txBody>
          <a:bodyPr wrap="square" rtlCol="0">
            <a:spAutoFit/>
          </a:bodyPr>
          <a:lstStyle/>
          <a:p>
            <a:r>
              <a:rPr lang="en-CA" b="1" cap="all" dirty="0" smtClean="0"/>
              <a:t>BRITISH LIBRARY, The PARIS PSALTER map (c. 1300, England)</a:t>
            </a:r>
            <a:endParaRPr lang="en-CA" b="1" cap="all" dirty="0"/>
          </a:p>
          <a:p>
            <a:endParaRPr lang="en-CA" dirty="0"/>
          </a:p>
        </p:txBody>
      </p:sp>
      <p:pic>
        <p:nvPicPr>
          <p:cNvPr id="6146" name="Picture 2" descr="http://www.bl.uk/learning/timeline/external/mappsalter-l.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2558" t="2621" r="8671" b="9230"/>
          <a:stretch/>
        </p:blipFill>
        <p:spPr bwMode="auto">
          <a:xfrm>
            <a:off x="8623852" y="129209"/>
            <a:ext cx="3568148" cy="513853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3"/>
          <a:stretch>
            <a:fillRect/>
          </a:stretch>
        </p:blipFill>
        <p:spPr>
          <a:xfrm>
            <a:off x="129211" y="1565736"/>
            <a:ext cx="8296466" cy="4418267"/>
          </a:xfrm>
          <a:prstGeom prst="rect">
            <a:avLst/>
          </a:prstGeom>
        </p:spPr>
      </p:pic>
    </p:spTree>
    <p:extLst>
      <p:ext uri="{BB962C8B-B14F-4D97-AF65-F5344CB8AC3E}">
        <p14:creationId xmlns:p14="http://schemas.microsoft.com/office/powerpoint/2010/main" val="38716186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DH-</a:t>
            </a:r>
            <a:r>
              <a:rPr lang="en-CA" dirty="0" err="1" smtClean="0"/>
              <a:t>ing</a:t>
            </a:r>
            <a:r>
              <a:rPr lang="en-CA" dirty="0" smtClean="0"/>
              <a:t> with </a:t>
            </a:r>
            <a:r>
              <a:rPr lang="en-CA" dirty="0" err="1" smtClean="0"/>
              <a:t>Dataviz</a:t>
            </a:r>
            <a:endParaRPr lang="en-CA" dirty="0"/>
          </a:p>
        </p:txBody>
      </p:sp>
      <p:sp>
        <p:nvSpPr>
          <p:cNvPr id="3" name="Content Placeholder 2"/>
          <p:cNvSpPr>
            <a:spLocks noGrp="1"/>
          </p:cNvSpPr>
          <p:nvPr>
            <p:ph idx="1"/>
          </p:nvPr>
        </p:nvSpPr>
        <p:spPr/>
        <p:txBody>
          <a:bodyPr/>
          <a:lstStyle/>
          <a:p>
            <a:endParaRPr lang="en-CA" dirty="0"/>
          </a:p>
        </p:txBody>
      </p:sp>
    </p:spTree>
    <p:extLst>
      <p:ext uri="{BB962C8B-B14F-4D97-AF65-F5344CB8AC3E}">
        <p14:creationId xmlns:p14="http://schemas.microsoft.com/office/powerpoint/2010/main" val="11619835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What is data visualization?</a:t>
            </a:r>
            <a:endParaRPr lang="en-CA" dirty="0"/>
          </a:p>
        </p:txBody>
      </p:sp>
      <p:sp>
        <p:nvSpPr>
          <p:cNvPr id="3" name="Content Placeholder 2"/>
          <p:cNvSpPr>
            <a:spLocks noGrp="1"/>
          </p:cNvSpPr>
          <p:nvPr>
            <p:ph idx="1"/>
          </p:nvPr>
        </p:nvSpPr>
        <p:spPr/>
        <p:txBody>
          <a:bodyPr/>
          <a:lstStyle/>
          <a:p>
            <a:pPr marL="0" indent="0">
              <a:buNone/>
            </a:pPr>
            <a:r>
              <a:rPr lang="en-CA" dirty="0" smtClean="0"/>
              <a:t>= the presentation of data, information, knowledge, or insight in a pictorial or graphical format</a:t>
            </a:r>
          </a:p>
          <a:p>
            <a:pPr marL="0" indent="0">
              <a:buNone/>
            </a:pPr>
            <a:endParaRPr lang="en-CA" dirty="0"/>
          </a:p>
        </p:txBody>
      </p:sp>
    </p:spTree>
    <p:extLst>
      <p:ext uri="{BB962C8B-B14F-4D97-AF65-F5344CB8AC3E}">
        <p14:creationId xmlns:p14="http://schemas.microsoft.com/office/powerpoint/2010/main" val="12149512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Word Cloud</a:t>
            </a:r>
            <a:endParaRPr lang="en-CA" dirty="0"/>
          </a:p>
        </p:txBody>
      </p:sp>
      <p:sp>
        <p:nvSpPr>
          <p:cNvPr id="4" name="Content Placeholder 3"/>
          <p:cNvSpPr>
            <a:spLocks noGrp="1"/>
          </p:cNvSpPr>
          <p:nvPr>
            <p:ph sz="half" idx="1"/>
          </p:nvPr>
        </p:nvSpPr>
        <p:spPr/>
        <p:txBody>
          <a:bodyPr/>
          <a:lstStyle/>
          <a:p>
            <a:r>
              <a:rPr lang="en-CA" dirty="0" smtClean="0"/>
              <a:t>Visualizes word frequencies in a text</a:t>
            </a:r>
          </a:p>
          <a:p>
            <a:r>
              <a:rPr lang="en-CA" dirty="0" smtClean="0"/>
              <a:t>The larger the word, the more often it appears</a:t>
            </a:r>
            <a:endParaRPr lang="en-CA" dirty="0"/>
          </a:p>
        </p:txBody>
      </p:sp>
      <p:pic>
        <p:nvPicPr>
          <p:cNvPr id="7" name="Picture 2" descr="Lemmatization"/>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6172200" y="2628170"/>
            <a:ext cx="5181600" cy="27462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37585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1247" y="457200"/>
            <a:ext cx="8026707" cy="1126459"/>
          </a:xfrm>
        </p:spPr>
        <p:txBody>
          <a:bodyPr/>
          <a:lstStyle/>
          <a:p>
            <a:r>
              <a:rPr lang="en-CA" dirty="0" smtClean="0"/>
              <a:t>Network Graph</a:t>
            </a:r>
            <a:endParaRPr lang="en-CA" dirty="0"/>
          </a:p>
        </p:txBody>
      </p:sp>
      <p:sp>
        <p:nvSpPr>
          <p:cNvPr id="29" name="Content Placeholder 28"/>
          <p:cNvSpPr>
            <a:spLocks noGrp="1"/>
          </p:cNvSpPr>
          <p:nvPr>
            <p:ph idx="1"/>
          </p:nvPr>
        </p:nvSpPr>
        <p:spPr>
          <a:xfrm>
            <a:off x="6727732" y="1913106"/>
            <a:ext cx="4219189" cy="4259093"/>
          </a:xfrm>
        </p:spPr>
        <p:txBody>
          <a:bodyPr/>
          <a:lstStyle/>
          <a:p>
            <a:pPr marL="0" indent="0">
              <a:buNone/>
            </a:pPr>
            <a:r>
              <a:rPr lang="en-CA" b="1" i="1" dirty="0" smtClean="0"/>
              <a:t>Network Graph:</a:t>
            </a:r>
          </a:p>
          <a:p>
            <a:pPr marL="0" indent="0">
              <a:buNone/>
            </a:pPr>
            <a:r>
              <a:rPr lang="en-CA" dirty="0" smtClean="0"/>
              <a:t>	Things:  nodes (vertices)</a:t>
            </a:r>
          </a:p>
          <a:p>
            <a:pPr marL="0" indent="0">
              <a:buNone/>
            </a:pPr>
            <a:endParaRPr lang="en-CA" dirty="0"/>
          </a:p>
          <a:p>
            <a:pPr marL="0" indent="0">
              <a:buNone/>
            </a:pPr>
            <a:r>
              <a:rPr lang="en-CA" dirty="0" smtClean="0"/>
              <a:t>	Relationships:  edges</a:t>
            </a:r>
            <a:endParaRPr lang="en-CA" dirty="0"/>
          </a:p>
        </p:txBody>
      </p:sp>
      <p:sp>
        <p:nvSpPr>
          <p:cNvPr id="30" name="Text Placeholder 29"/>
          <p:cNvSpPr>
            <a:spLocks noGrp="1"/>
          </p:cNvSpPr>
          <p:nvPr>
            <p:ph type="body" sz="half" idx="2"/>
          </p:nvPr>
        </p:nvSpPr>
        <p:spPr>
          <a:xfrm>
            <a:off x="841248" y="2051129"/>
            <a:ext cx="5223122" cy="3840714"/>
          </a:xfrm>
        </p:spPr>
        <p:txBody>
          <a:bodyPr/>
          <a:lstStyle/>
          <a:p>
            <a:r>
              <a:rPr lang="en-CA" dirty="0" smtClean="0"/>
              <a:t>Network</a:t>
            </a:r>
            <a:endParaRPr lang="en-CA" dirty="0"/>
          </a:p>
        </p:txBody>
      </p:sp>
      <p:sp>
        <p:nvSpPr>
          <p:cNvPr id="4" name="Oval 3"/>
          <p:cNvSpPr/>
          <p:nvPr/>
        </p:nvSpPr>
        <p:spPr>
          <a:xfrm>
            <a:off x="1807768" y="2077766"/>
            <a:ext cx="465827" cy="44857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Oval 4"/>
          <p:cNvSpPr/>
          <p:nvPr/>
        </p:nvSpPr>
        <p:spPr>
          <a:xfrm>
            <a:off x="3217653" y="4106174"/>
            <a:ext cx="422694" cy="457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Oval 5"/>
          <p:cNvSpPr/>
          <p:nvPr/>
        </p:nvSpPr>
        <p:spPr>
          <a:xfrm>
            <a:off x="3640347" y="2051129"/>
            <a:ext cx="465827" cy="44857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Oval 6"/>
          <p:cNvSpPr/>
          <p:nvPr/>
        </p:nvSpPr>
        <p:spPr>
          <a:xfrm>
            <a:off x="1708029" y="3528204"/>
            <a:ext cx="465827" cy="44857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Oval 7"/>
          <p:cNvSpPr/>
          <p:nvPr/>
        </p:nvSpPr>
        <p:spPr>
          <a:xfrm>
            <a:off x="5345616" y="2526340"/>
            <a:ext cx="465827" cy="44857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Oval 8"/>
          <p:cNvSpPr/>
          <p:nvPr/>
        </p:nvSpPr>
        <p:spPr>
          <a:xfrm>
            <a:off x="4888302" y="5078083"/>
            <a:ext cx="465827" cy="44857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Oval 9"/>
          <p:cNvSpPr/>
          <p:nvPr/>
        </p:nvSpPr>
        <p:spPr>
          <a:xfrm>
            <a:off x="4129178" y="3059502"/>
            <a:ext cx="465827" cy="44857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2" name="Straight Connector 11"/>
          <p:cNvCxnSpPr>
            <a:stCxn id="4" idx="6"/>
          </p:cNvCxnSpPr>
          <p:nvPr/>
        </p:nvCxnSpPr>
        <p:spPr>
          <a:xfrm flipV="1">
            <a:off x="2273595" y="2127567"/>
            <a:ext cx="1673524" cy="174486"/>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H="1">
            <a:off x="1940943" y="2372264"/>
            <a:ext cx="8627" cy="115594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903756" y="3805713"/>
            <a:ext cx="1585743" cy="6921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7" idx="7"/>
            <a:endCxn id="10" idx="2"/>
          </p:cNvCxnSpPr>
          <p:nvPr/>
        </p:nvCxnSpPr>
        <p:spPr>
          <a:xfrm flipV="1">
            <a:off x="2105637" y="3283789"/>
            <a:ext cx="2023541" cy="310107"/>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a:endCxn id="6" idx="7"/>
          </p:cNvCxnSpPr>
          <p:nvPr/>
        </p:nvCxnSpPr>
        <p:spPr>
          <a:xfrm flipV="1">
            <a:off x="1940943" y="2116821"/>
            <a:ext cx="2097012" cy="1563859"/>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V="1">
            <a:off x="4438993" y="2792925"/>
            <a:ext cx="1218328" cy="432226"/>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8" idx="1"/>
          </p:cNvCxnSpPr>
          <p:nvPr/>
        </p:nvCxnSpPr>
        <p:spPr>
          <a:xfrm flipH="1" flipV="1">
            <a:off x="1962919" y="2393861"/>
            <a:ext cx="3450916" cy="198171"/>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4" idx="5"/>
          </p:cNvCxnSpPr>
          <p:nvPr/>
        </p:nvCxnSpPr>
        <p:spPr>
          <a:xfrm>
            <a:off x="2205376" y="2460648"/>
            <a:ext cx="2333356" cy="779972"/>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10" idx="5"/>
          </p:cNvCxnSpPr>
          <p:nvPr/>
        </p:nvCxnSpPr>
        <p:spPr>
          <a:xfrm>
            <a:off x="4526786" y="3442384"/>
            <a:ext cx="625269" cy="1854235"/>
          </a:xfrm>
          <a:prstGeom prst="line">
            <a:avLst/>
          </a:prstGeom>
        </p:spPr>
        <p:style>
          <a:lnRef idx="1">
            <a:schemeClr val="accent1"/>
          </a:lnRef>
          <a:fillRef idx="0">
            <a:schemeClr val="accent1"/>
          </a:fillRef>
          <a:effectRef idx="0">
            <a:schemeClr val="accent1"/>
          </a:effectRef>
          <a:fontRef idx="minor">
            <a:schemeClr val="tx1"/>
          </a:fontRef>
        </p:style>
      </p:cxnSp>
      <p:sp>
        <p:nvSpPr>
          <p:cNvPr id="33" name="Oval 32"/>
          <p:cNvSpPr/>
          <p:nvPr/>
        </p:nvSpPr>
        <p:spPr>
          <a:xfrm>
            <a:off x="6947646" y="2393861"/>
            <a:ext cx="465827" cy="44857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cxnSp>
        <p:nvCxnSpPr>
          <p:cNvPr id="35" name="Straight Connector 34"/>
          <p:cNvCxnSpPr/>
          <p:nvPr/>
        </p:nvCxnSpPr>
        <p:spPr>
          <a:xfrm flipV="1">
            <a:off x="7008157" y="3680680"/>
            <a:ext cx="311816" cy="53483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731309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1248" y="1061049"/>
            <a:ext cx="3200400" cy="1600197"/>
          </a:xfrm>
        </p:spPr>
        <p:txBody>
          <a:bodyPr>
            <a:normAutofit fontScale="90000"/>
          </a:bodyPr>
          <a:lstStyle/>
          <a:p>
            <a:r>
              <a:rPr lang="en-CA" dirty="0" smtClean="0"/>
              <a:t>Les </a:t>
            </a:r>
            <a:r>
              <a:rPr lang="en-CA" dirty="0" err="1" smtClean="0"/>
              <a:t>Miserables</a:t>
            </a:r>
            <a:r>
              <a:rPr lang="en-CA" dirty="0" smtClean="0"/>
              <a:t>:  Network Graph of Character Interactions</a:t>
            </a:r>
            <a:endParaRPr lang="en-CA" dirty="0"/>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03738" y="1592162"/>
            <a:ext cx="6080125" cy="3673675"/>
          </a:xfrm>
        </p:spPr>
      </p:pic>
      <p:sp>
        <p:nvSpPr>
          <p:cNvPr id="4" name="Text Placeholder 3"/>
          <p:cNvSpPr>
            <a:spLocks noGrp="1"/>
          </p:cNvSpPr>
          <p:nvPr>
            <p:ph type="body" sz="half" idx="2"/>
          </p:nvPr>
        </p:nvSpPr>
        <p:spPr>
          <a:xfrm>
            <a:off x="841248" y="3122762"/>
            <a:ext cx="3200400" cy="2786973"/>
          </a:xfrm>
        </p:spPr>
        <p:txBody>
          <a:bodyPr>
            <a:normAutofit/>
          </a:bodyPr>
          <a:lstStyle/>
          <a:p>
            <a:r>
              <a:rPr lang="en-CA" dirty="0" smtClean="0"/>
              <a:t>Network graph from </a:t>
            </a:r>
            <a:r>
              <a:rPr lang="en-CA" dirty="0" err="1" smtClean="0"/>
              <a:t>Gephi</a:t>
            </a:r>
            <a:r>
              <a:rPr lang="en-CA" dirty="0"/>
              <a:t> (</a:t>
            </a:r>
            <a:r>
              <a:rPr lang="en-CA" dirty="0">
                <a:hlinkClick r:id="rId4"/>
              </a:rPr>
              <a:t>http://</a:t>
            </a:r>
            <a:r>
              <a:rPr lang="en-CA" dirty="0" smtClean="0">
                <a:hlinkClick r:id="rId4"/>
              </a:rPr>
              <a:t>gephi.github.io/images/screenshots/datatable.png</a:t>
            </a:r>
            <a:r>
              <a:rPr lang="en-CA" dirty="0" smtClean="0"/>
              <a:t>).  </a:t>
            </a:r>
            <a:r>
              <a:rPr lang="en-CA" dirty="0"/>
              <a:t>See </a:t>
            </a:r>
            <a:r>
              <a:rPr lang="en-CA" dirty="0" smtClean="0"/>
              <a:t>also </a:t>
            </a:r>
            <a:r>
              <a:rPr lang="en-CA" dirty="0" err="1" smtClean="0"/>
              <a:t>Gephi</a:t>
            </a:r>
            <a:r>
              <a:rPr lang="en-CA" dirty="0" smtClean="0"/>
              <a:t> Datasets (</a:t>
            </a:r>
            <a:r>
              <a:rPr lang="en-CA" dirty="0" smtClean="0">
                <a:hlinkClick r:id="rId5"/>
              </a:rPr>
              <a:t>https</a:t>
            </a:r>
            <a:r>
              <a:rPr lang="en-CA" dirty="0">
                <a:hlinkClick r:id="rId5"/>
              </a:rPr>
              <a:t>://</a:t>
            </a:r>
            <a:r>
              <a:rPr lang="en-CA" dirty="0" smtClean="0">
                <a:hlinkClick r:id="rId5"/>
              </a:rPr>
              <a:t>wiki.gephi.org/index.php/Datasets</a:t>
            </a:r>
            <a:r>
              <a:rPr lang="en-CA" dirty="0" smtClean="0"/>
              <a:t>): “</a:t>
            </a:r>
            <a:r>
              <a:rPr lang="en-CA" dirty="0" err="1" smtClean="0"/>
              <a:t>Coappearance</a:t>
            </a:r>
            <a:r>
              <a:rPr lang="en-CA" dirty="0" smtClean="0"/>
              <a:t> </a:t>
            </a:r>
            <a:r>
              <a:rPr lang="en-CA" dirty="0"/>
              <a:t>weighted network of characters in the novel Les </a:t>
            </a:r>
            <a:r>
              <a:rPr lang="en-CA" dirty="0" err="1"/>
              <a:t>Miserables</a:t>
            </a:r>
            <a:r>
              <a:rPr lang="en-CA" dirty="0" smtClean="0"/>
              <a:t>.” </a:t>
            </a:r>
            <a:r>
              <a:rPr lang="en-CA" dirty="0"/>
              <a:t>D. E. Knuth, The Stanford </a:t>
            </a:r>
            <a:r>
              <a:rPr lang="en-CA" dirty="0" err="1"/>
              <a:t>GraphBase</a:t>
            </a:r>
            <a:r>
              <a:rPr lang="en-CA" dirty="0"/>
              <a:t>: A Platform for Combinatorial Computing, Addison-Wesley, Reading, MA (1993). </a:t>
            </a:r>
          </a:p>
        </p:txBody>
      </p:sp>
    </p:spTree>
    <p:extLst>
      <p:ext uri="{BB962C8B-B14F-4D97-AF65-F5344CB8AC3E}">
        <p14:creationId xmlns:p14="http://schemas.microsoft.com/office/powerpoint/2010/main" val="330503215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4239108" cy="1600200"/>
          </a:xfrm>
        </p:spPr>
        <p:txBody>
          <a:bodyPr/>
          <a:lstStyle/>
          <a:p>
            <a:r>
              <a:rPr lang="en-CA" dirty="0" smtClean="0"/>
              <a:t>Lauren F. Klein, </a:t>
            </a:r>
            <a:br>
              <a:rPr lang="en-CA" dirty="0" smtClean="0"/>
            </a:br>
            <a:r>
              <a:rPr lang="en-CA" dirty="0" smtClean="0"/>
              <a:t>“</a:t>
            </a:r>
            <a:r>
              <a:rPr lang="en-CA" dirty="0" smtClean="0">
                <a:hlinkClick r:id="rId2"/>
              </a:rPr>
              <a:t>A Report Has Come Here</a:t>
            </a:r>
            <a:r>
              <a:rPr lang="en-CA" dirty="0" smtClean="0"/>
              <a:t>”</a:t>
            </a:r>
            <a:endParaRPr lang="en-CA" dirty="0"/>
          </a:p>
        </p:txBody>
      </p:sp>
      <p:sp>
        <p:nvSpPr>
          <p:cNvPr id="4" name="Text Placeholder 3"/>
          <p:cNvSpPr>
            <a:spLocks noGrp="1"/>
          </p:cNvSpPr>
          <p:nvPr>
            <p:ph type="body" sz="half" idx="2"/>
          </p:nvPr>
        </p:nvSpPr>
        <p:spPr>
          <a:xfrm>
            <a:off x="839788" y="2057400"/>
            <a:ext cx="4239108" cy="3811588"/>
          </a:xfrm>
        </p:spPr>
        <p:txBody>
          <a:bodyPr>
            <a:noAutofit/>
          </a:bodyPr>
          <a:lstStyle/>
          <a:p>
            <a:r>
              <a:rPr lang="en-CA" sz="1500" dirty="0" smtClean="0"/>
              <a:t>“This </a:t>
            </a:r>
            <a:r>
              <a:rPr lang="en-CA" sz="1500" dirty="0"/>
              <a:t>figure is James </a:t>
            </a:r>
            <a:r>
              <a:rPr lang="en-CA" sz="1500" dirty="0" err="1"/>
              <a:t>Hemings</a:t>
            </a:r>
            <a:r>
              <a:rPr lang="en-CA" sz="1500" dirty="0"/>
              <a:t>, Thomas Jefferson’s enslaved personal chef (and Sally </a:t>
            </a:r>
            <a:r>
              <a:rPr lang="en-CA" sz="1500" dirty="0" err="1"/>
              <a:t>Hemings’s</a:t>
            </a:r>
            <a:r>
              <a:rPr lang="en-CA" sz="1500" dirty="0"/>
              <a:t> older brother). When Jefferson was appointed Ambassador to France, he took </a:t>
            </a:r>
            <a:r>
              <a:rPr lang="en-CA" sz="1500" dirty="0" err="1"/>
              <a:t>Hemings</a:t>
            </a:r>
            <a:r>
              <a:rPr lang="en-CA" sz="1500" dirty="0"/>
              <a:t> with him to Paris, and there apprenticed him to the chef of a prince. Through the few archival records that relate to </a:t>
            </a:r>
            <a:r>
              <a:rPr lang="en-CA" sz="1500" dirty="0" err="1"/>
              <a:t>Hemings</a:t>
            </a:r>
            <a:r>
              <a:rPr lang="en-CA" sz="1500" dirty="0"/>
              <a:t>, we also know, for instance, that while in Paris, </a:t>
            </a:r>
            <a:r>
              <a:rPr lang="en-CA" sz="1500" dirty="0" err="1"/>
              <a:t>Hemings</a:t>
            </a:r>
            <a:r>
              <a:rPr lang="en-CA" sz="1500" dirty="0"/>
              <a:t> hired his own tutor and learned to speak fluent French. And here’s another thing </a:t>
            </a:r>
            <a:r>
              <a:rPr lang="en-CA" sz="1500" dirty="0" err="1"/>
              <a:t>Hemings</a:t>
            </a:r>
            <a:r>
              <a:rPr lang="en-CA" sz="1500" dirty="0"/>
              <a:t> learned in Paris: what it might mean to be free</a:t>
            </a:r>
            <a:r>
              <a:rPr lang="en-CA" sz="1500" dirty="0" smtClean="0"/>
              <a:t>. […]</a:t>
            </a:r>
            <a:endParaRPr lang="en-CA" sz="1500" dirty="0"/>
          </a:p>
          <a:p>
            <a:r>
              <a:rPr lang="en-CA" sz="1500" dirty="0" smtClean="0"/>
              <a:t>It </a:t>
            </a:r>
            <a:r>
              <a:rPr lang="en-CA" sz="1500" dirty="0"/>
              <a:t>is then a striking instantiation of archival silence that when you perform a “Name” search for a person named James </a:t>
            </a:r>
            <a:r>
              <a:rPr lang="en-CA" sz="1500" dirty="0" err="1"/>
              <a:t>Hemings</a:t>
            </a:r>
            <a:r>
              <a:rPr lang="en-CA" sz="1500" dirty="0"/>
              <a:t> in the </a:t>
            </a:r>
            <a:r>
              <a:rPr lang="en-CA" sz="1500" i="1" dirty="0" err="1"/>
              <a:t>The</a:t>
            </a:r>
            <a:r>
              <a:rPr lang="en-CA" sz="1500" i="1" dirty="0"/>
              <a:t> Papers of Thomas Jefferson, Digital Edition</a:t>
            </a:r>
            <a:r>
              <a:rPr lang="en-CA" sz="1500" dirty="0"/>
              <a:t>, you get no </a:t>
            </a:r>
            <a:r>
              <a:rPr lang="en-CA" sz="1500" dirty="0" smtClean="0"/>
              <a:t>results—because </a:t>
            </a:r>
            <a:r>
              <a:rPr lang="en-CA" sz="1500" dirty="0" err="1"/>
              <a:t>Hemings</a:t>
            </a:r>
            <a:r>
              <a:rPr lang="en-CA" sz="1500" dirty="0"/>
              <a:t>, in spite of his ability to read and write in two languages–because of his status as a slave–was not a person to whom Jefferson ever wrote, or from whom Jefferson received letters</a:t>
            </a:r>
            <a:r>
              <a:rPr lang="en-CA" sz="1500" dirty="0" smtClean="0"/>
              <a:t>.”</a:t>
            </a:r>
            <a:endParaRPr lang="en-CA" sz="1500" dirty="0"/>
          </a:p>
        </p:txBody>
      </p:sp>
      <p:pic>
        <p:nvPicPr>
          <p:cNvPr id="8196" name="Picture 4" descr="http://lklein.com/wp-content/uploads/2012/01/Slide17.jpg"/>
          <p:cNvPicPr>
            <a:picLocks noChangeAspect="1" noChangeArrowheads="1"/>
          </p:cNvPicPr>
          <p:nvPr/>
        </p:nvPicPr>
        <p:blipFill rotWithShape="1">
          <a:blip r:embed="rId3">
            <a:extLst>
              <a:ext uri="{28A0092B-C50C-407E-A947-70E740481C1C}">
                <a14:useLocalDpi xmlns:a14="http://schemas.microsoft.com/office/drawing/2010/main" val="0"/>
              </a:ext>
            </a:extLst>
          </a:blip>
          <a:srcRect l="3963" r="4298"/>
          <a:stretch/>
        </p:blipFill>
        <p:spPr bwMode="auto">
          <a:xfrm>
            <a:off x="5526157" y="864705"/>
            <a:ext cx="6291469" cy="51435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44351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07692"/>
          </a:xfrm>
        </p:spPr>
        <p:txBody>
          <a:bodyPr>
            <a:normAutofit fontScale="90000"/>
          </a:bodyPr>
          <a:lstStyle/>
          <a:p>
            <a:r>
              <a:rPr lang="en-CA" sz="2800" dirty="0" smtClean="0"/>
              <a:t>Project Paradise:  A. Bolintineanu</a:t>
            </a:r>
            <a:br>
              <a:rPr lang="en-CA" sz="2800" dirty="0" smtClean="0"/>
            </a:br>
            <a:r>
              <a:rPr lang="en-CA" sz="2800" dirty="0" smtClean="0"/>
              <a:t>Conversation:  Hereford Map &amp; Book of John Mandeville</a:t>
            </a:r>
            <a:br>
              <a:rPr lang="en-CA" sz="2800" dirty="0" smtClean="0"/>
            </a:br>
            <a:endParaRPr lang="en-CA" sz="2800" dirty="0"/>
          </a:p>
        </p:txBody>
      </p:sp>
      <p:pic>
        <p:nvPicPr>
          <p:cNvPr id="5" name="Picture 4"/>
          <p:cNvPicPr>
            <a:picLocks noChangeAspect="1"/>
          </p:cNvPicPr>
          <p:nvPr/>
        </p:nvPicPr>
        <p:blipFill>
          <a:blip r:embed="rId2"/>
          <a:stretch>
            <a:fillRect/>
          </a:stretch>
        </p:blipFill>
        <p:spPr>
          <a:xfrm>
            <a:off x="752475" y="1352550"/>
            <a:ext cx="11224260" cy="4617720"/>
          </a:xfrm>
          <a:prstGeom prst="rect">
            <a:avLst/>
          </a:prstGeom>
        </p:spPr>
      </p:pic>
    </p:spTree>
    <p:extLst>
      <p:ext uri="{BB962C8B-B14F-4D97-AF65-F5344CB8AC3E}">
        <p14:creationId xmlns:p14="http://schemas.microsoft.com/office/powerpoint/2010/main" val="335767926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9789" y="457200"/>
            <a:ext cx="1661422" cy="1600200"/>
          </a:xfrm>
        </p:spPr>
        <p:txBody>
          <a:bodyPr/>
          <a:lstStyle/>
          <a:p>
            <a:r>
              <a:rPr lang="en-CA" dirty="0" smtClean="0"/>
              <a:t>The Knotted Line</a:t>
            </a:r>
            <a:endParaRPr lang="en-CA" dirty="0"/>
          </a:p>
        </p:txBody>
      </p:sp>
      <p:sp>
        <p:nvSpPr>
          <p:cNvPr id="6" name="Text Placeholder 5"/>
          <p:cNvSpPr>
            <a:spLocks noGrp="1"/>
          </p:cNvSpPr>
          <p:nvPr>
            <p:ph type="body" sz="half" idx="2"/>
          </p:nvPr>
        </p:nvSpPr>
        <p:spPr>
          <a:xfrm>
            <a:off x="839788" y="2057400"/>
            <a:ext cx="1734447" cy="3811588"/>
          </a:xfrm>
        </p:spPr>
        <p:txBody>
          <a:bodyPr>
            <a:normAutofit fontScale="92500"/>
          </a:bodyPr>
          <a:lstStyle/>
          <a:p>
            <a:r>
              <a:rPr lang="en-CA" sz="2000" dirty="0" smtClean="0"/>
              <a:t>“</a:t>
            </a:r>
            <a:r>
              <a:rPr lang="en-CA" sz="2000" dirty="0"/>
              <a:t>an interactive, tactile laboratory for exploring the historical relationship between freedom and confinement in the geographic area of the United States” (</a:t>
            </a:r>
            <a:r>
              <a:rPr lang="en-CA" sz="2000" dirty="0">
                <a:hlinkClick r:id="rId2"/>
              </a:rPr>
              <a:t>http://knottedline.com</a:t>
            </a:r>
            <a:r>
              <a:rPr lang="en-CA" sz="2000" dirty="0" smtClean="0"/>
              <a:t>/)</a:t>
            </a:r>
            <a:endParaRPr lang="en-CA" sz="2000" dirty="0"/>
          </a:p>
        </p:txBody>
      </p:sp>
      <p:pic>
        <p:nvPicPr>
          <p:cNvPr id="7170" name="Picture 2" descr="http://educade.org/system/pictures/attachments/51d7/13a1/b381/5891/3f00/000f/original/Screen_Shot_2013-07-05_at_11.41.40_AM.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9262" y="616226"/>
            <a:ext cx="9077154" cy="4739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61589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Further Reading	</a:t>
            </a:r>
            <a:endParaRPr lang="en-CA" dirty="0"/>
          </a:p>
        </p:txBody>
      </p:sp>
      <p:sp>
        <p:nvSpPr>
          <p:cNvPr id="3" name="Content Placeholder 2"/>
          <p:cNvSpPr>
            <a:spLocks noGrp="1"/>
          </p:cNvSpPr>
          <p:nvPr>
            <p:ph idx="1"/>
          </p:nvPr>
        </p:nvSpPr>
        <p:spPr/>
        <p:txBody>
          <a:bodyPr>
            <a:normAutofit/>
          </a:bodyPr>
          <a:lstStyle/>
          <a:p>
            <a:pPr marL="0" indent="0">
              <a:buNone/>
            </a:pPr>
            <a:r>
              <a:rPr lang="en-CA" dirty="0" smtClean="0"/>
              <a:t>Johanna Drucker, </a:t>
            </a:r>
            <a:r>
              <a:rPr lang="en-CA" i="1" dirty="0" err="1" smtClean="0"/>
              <a:t>Graphesis</a:t>
            </a:r>
            <a:endParaRPr lang="en-CA" dirty="0" smtClean="0"/>
          </a:p>
          <a:p>
            <a:pPr marL="0" indent="0">
              <a:buNone/>
            </a:pPr>
            <a:r>
              <a:rPr lang="en-CA" dirty="0" smtClean="0"/>
              <a:t>David McCandless, </a:t>
            </a:r>
            <a:r>
              <a:rPr lang="en-CA" dirty="0" smtClean="0">
                <a:hlinkClick r:id="rId2"/>
              </a:rPr>
              <a:t>http://www.informationisbeautiful.net/</a:t>
            </a:r>
            <a:endParaRPr lang="en-CA" dirty="0" smtClean="0"/>
          </a:p>
          <a:p>
            <a:pPr marL="0" indent="0">
              <a:buNone/>
            </a:pPr>
            <a:r>
              <a:rPr lang="en-CA" dirty="0" smtClean="0"/>
              <a:t>Bethany </a:t>
            </a:r>
            <a:r>
              <a:rPr lang="en-CA" dirty="0" err="1" smtClean="0"/>
              <a:t>Nowviskie</a:t>
            </a:r>
            <a:r>
              <a:rPr lang="en-CA" dirty="0" smtClean="0"/>
              <a:t>, </a:t>
            </a:r>
            <a:r>
              <a:rPr lang="en-CA" dirty="0" smtClean="0">
                <a:hlinkClick r:id="rId3"/>
              </a:rPr>
              <a:t>http://nowviskie.org/2014/neatline-and-visualization-as-interpretation/</a:t>
            </a:r>
            <a:endParaRPr lang="en-CA" dirty="0" smtClean="0"/>
          </a:p>
          <a:p>
            <a:pPr marL="0" indent="0">
              <a:buNone/>
            </a:pPr>
            <a:r>
              <a:rPr lang="en-CA" dirty="0" err="1" smtClean="0"/>
              <a:t>Severino</a:t>
            </a:r>
            <a:r>
              <a:rPr lang="en-CA" dirty="0" smtClean="0"/>
              <a:t> </a:t>
            </a:r>
            <a:r>
              <a:rPr lang="en-CA" dirty="0" err="1" smtClean="0"/>
              <a:t>Ribecca</a:t>
            </a:r>
            <a:r>
              <a:rPr lang="en-CA" dirty="0" smtClean="0"/>
              <a:t>, </a:t>
            </a:r>
            <a:r>
              <a:rPr lang="en-CA" dirty="0" smtClean="0">
                <a:hlinkClick r:id="rId4"/>
              </a:rPr>
              <a:t>http://www.datavizcatalogue.com/index.html</a:t>
            </a:r>
            <a:endParaRPr lang="en-CA" dirty="0" smtClean="0"/>
          </a:p>
          <a:p>
            <a:pPr marL="0" indent="0">
              <a:buNone/>
            </a:pPr>
            <a:endParaRPr lang="en-CA" dirty="0" smtClean="0"/>
          </a:p>
          <a:p>
            <a:pPr marL="0" indent="0">
              <a:buNone/>
            </a:pPr>
            <a:endParaRPr lang="en-CA" dirty="0" smtClean="0"/>
          </a:p>
          <a:p>
            <a:pPr marL="0" indent="0">
              <a:buNone/>
            </a:pPr>
            <a:endParaRPr lang="en-CA" dirty="0"/>
          </a:p>
        </p:txBody>
      </p:sp>
    </p:spTree>
    <p:extLst>
      <p:ext uri="{BB962C8B-B14F-4D97-AF65-F5344CB8AC3E}">
        <p14:creationId xmlns:p14="http://schemas.microsoft.com/office/powerpoint/2010/main" val="177256222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477838" y="1333500"/>
            <a:ext cx="2579687" cy="1600200"/>
          </a:xfrm>
        </p:spPr>
        <p:txBody>
          <a:bodyPr>
            <a:normAutofit fontScale="90000"/>
          </a:bodyPr>
          <a:lstStyle/>
          <a:p>
            <a:r>
              <a:rPr lang="en-CA" dirty="0" smtClean="0"/>
              <a:t>DH Seminar Composition by Department, 2014-2015 (pie chart)</a:t>
            </a:r>
            <a:endParaRPr lang="en-CA" dirty="0"/>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2963512229"/>
              </p:ext>
            </p:extLst>
          </p:nvPr>
        </p:nvGraphicFramePr>
        <p:xfrm>
          <a:off x="3419475" y="752475"/>
          <a:ext cx="7935913" cy="510857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2761136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820738" y="1390650"/>
            <a:ext cx="3932237" cy="1600200"/>
          </a:xfrm>
        </p:spPr>
        <p:txBody>
          <a:bodyPr/>
          <a:lstStyle/>
          <a:p>
            <a:r>
              <a:rPr lang="en-CA" dirty="0" smtClean="0"/>
              <a:t>2012 U.S. Presidential Election Results, NPR (map)</a:t>
            </a:r>
            <a:endParaRPr lang="en-CA" dirty="0"/>
          </a:p>
        </p:txBody>
      </p:sp>
      <p:pic>
        <p:nvPicPr>
          <p:cNvPr id="1028" name="Picture 4" descr="http://vielmetti.typepad.com/.a/6a00d8341c4f1a53ef017d3d5e4d65970c-pi"/>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183188" y="1607619"/>
            <a:ext cx="6172200" cy="3633237"/>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5977217" y="3244334"/>
            <a:ext cx="237566" cy="369332"/>
          </a:xfrm>
          <a:prstGeom prst="rect">
            <a:avLst/>
          </a:prstGeom>
        </p:spPr>
        <p:txBody>
          <a:bodyPr wrap="none">
            <a:spAutoFit/>
          </a:bodyPr>
          <a:lstStyle/>
          <a:p>
            <a:r>
              <a:rPr lang="en-CA" dirty="0"/>
              <a:t> </a:t>
            </a:r>
          </a:p>
        </p:txBody>
      </p:sp>
      <p:sp>
        <p:nvSpPr>
          <p:cNvPr id="3" name="Rectangle 2"/>
          <p:cNvSpPr/>
          <p:nvPr/>
        </p:nvSpPr>
        <p:spPr>
          <a:xfrm>
            <a:off x="5977217" y="3244334"/>
            <a:ext cx="237566" cy="369332"/>
          </a:xfrm>
          <a:prstGeom prst="rect">
            <a:avLst/>
          </a:prstGeom>
        </p:spPr>
        <p:txBody>
          <a:bodyPr wrap="none">
            <a:spAutoFit/>
          </a:bodyPr>
          <a:lstStyle/>
          <a:p>
            <a:r>
              <a:rPr lang="en-CA" dirty="0"/>
              <a:t> </a:t>
            </a:r>
          </a:p>
        </p:txBody>
      </p:sp>
    </p:spTree>
    <p:extLst>
      <p:ext uri="{BB962C8B-B14F-4D97-AF65-F5344CB8AC3E}">
        <p14:creationId xmlns:p14="http://schemas.microsoft.com/office/powerpoint/2010/main" val="3232665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err="1" smtClean="0"/>
              <a:t>Treemap</a:t>
            </a:r>
            <a:endParaRPr lang="en-CA" dirty="0"/>
          </a:p>
        </p:txBody>
      </p:sp>
      <p:sp>
        <p:nvSpPr>
          <p:cNvPr id="5" name="Text Placeholder 4"/>
          <p:cNvSpPr>
            <a:spLocks noGrp="1"/>
          </p:cNvSpPr>
          <p:nvPr>
            <p:ph type="body" sz="half" idx="2"/>
          </p:nvPr>
        </p:nvSpPr>
        <p:spPr>
          <a:xfrm>
            <a:off x="557785" y="2057400"/>
            <a:ext cx="2064218" cy="3913632"/>
          </a:xfrm>
        </p:spPr>
        <p:txBody>
          <a:bodyPr>
            <a:normAutofit/>
          </a:bodyPr>
          <a:lstStyle/>
          <a:p>
            <a:r>
              <a:rPr lang="en-CA" dirty="0" smtClean="0"/>
              <a:t>Visualize hierarchies – and the quantity of each sub-category within a greater category (the love child of pie and org charts)</a:t>
            </a:r>
          </a:p>
          <a:p>
            <a:endParaRPr lang="en-CA" dirty="0"/>
          </a:p>
        </p:txBody>
      </p:sp>
      <p:pic>
        <p:nvPicPr>
          <p:cNvPr id="5122" name="Picture 2" descr="Treemap"/>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622002" y="1524000"/>
            <a:ext cx="9299976" cy="40767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2788920" y="5687568"/>
            <a:ext cx="6739128" cy="646331"/>
          </a:xfrm>
          <a:prstGeom prst="rect">
            <a:avLst/>
          </a:prstGeom>
          <a:noFill/>
        </p:spPr>
        <p:txBody>
          <a:bodyPr wrap="square" rtlCol="0">
            <a:spAutoFit/>
          </a:bodyPr>
          <a:lstStyle/>
          <a:p>
            <a:r>
              <a:rPr lang="en-CA" dirty="0"/>
              <a:t>Picture:  http://www.datavizcatalogue.com/methods/treemap.html</a:t>
            </a:r>
          </a:p>
          <a:p>
            <a:endParaRPr lang="en-CA" dirty="0"/>
          </a:p>
        </p:txBody>
      </p:sp>
    </p:spTree>
    <p:extLst>
      <p:ext uri="{BB962C8B-B14F-4D97-AF65-F5344CB8AC3E}">
        <p14:creationId xmlns:p14="http://schemas.microsoft.com/office/powerpoint/2010/main" val="4237844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Bubble Graph</a:t>
            </a:r>
            <a:endParaRPr lang="en-CA" dirty="0"/>
          </a:p>
        </p:txBody>
      </p:sp>
      <p:sp>
        <p:nvSpPr>
          <p:cNvPr id="4" name="Content Placeholder 3"/>
          <p:cNvSpPr>
            <a:spLocks noGrp="1"/>
          </p:cNvSpPr>
          <p:nvPr>
            <p:ph idx="1"/>
          </p:nvPr>
        </p:nvSpPr>
        <p:spPr>
          <a:xfrm>
            <a:off x="2952750" y="4000500"/>
            <a:ext cx="8402638" cy="1860550"/>
          </a:xfrm>
        </p:spPr>
        <p:txBody>
          <a:bodyPr>
            <a:normAutofit/>
          </a:bodyPr>
          <a:lstStyle/>
          <a:p>
            <a:pPr marL="0" indent="0">
              <a:buNone/>
            </a:pPr>
            <a:r>
              <a:rPr lang="en-CA" sz="2000" dirty="0" smtClean="0"/>
              <a:t>http://www.informationisbeautiful.net/visualizations/snake-oil-superfoods/</a:t>
            </a:r>
            <a:endParaRPr lang="en-CA" sz="2000" dirty="0"/>
          </a:p>
        </p:txBody>
      </p:sp>
      <p:sp>
        <p:nvSpPr>
          <p:cNvPr id="5" name="Text Placeholder 4"/>
          <p:cNvSpPr>
            <a:spLocks noGrp="1"/>
          </p:cNvSpPr>
          <p:nvPr>
            <p:ph type="body" sz="half" idx="2"/>
          </p:nvPr>
        </p:nvSpPr>
        <p:spPr>
          <a:xfrm>
            <a:off x="839788" y="2057400"/>
            <a:ext cx="7037387" cy="1485900"/>
          </a:xfrm>
        </p:spPr>
        <p:txBody>
          <a:bodyPr>
            <a:normAutofit/>
          </a:bodyPr>
          <a:lstStyle/>
          <a:p>
            <a:r>
              <a:rPr lang="en-CA" sz="2000" dirty="0" smtClean="0"/>
              <a:t>A graph in which bubbles represent categories, comparing these categories both through bubble sizes and through bubble positions.</a:t>
            </a:r>
            <a:endParaRPr lang="en-CA" sz="2000" dirty="0"/>
          </a:p>
        </p:txBody>
      </p:sp>
    </p:spTree>
    <p:extLst>
      <p:ext uri="{BB962C8B-B14F-4D97-AF65-F5344CB8AC3E}">
        <p14:creationId xmlns:p14="http://schemas.microsoft.com/office/powerpoint/2010/main" val="5465345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Fun with </a:t>
            </a:r>
            <a:r>
              <a:rPr lang="en-CA" dirty="0" err="1" smtClean="0"/>
              <a:t>Dataviz</a:t>
            </a:r>
            <a:endParaRPr lang="en-CA" dirty="0"/>
          </a:p>
        </p:txBody>
      </p:sp>
      <p:sp>
        <p:nvSpPr>
          <p:cNvPr id="3" name="Content Placeholder 2"/>
          <p:cNvSpPr>
            <a:spLocks noGrp="1"/>
          </p:cNvSpPr>
          <p:nvPr>
            <p:ph idx="1"/>
          </p:nvPr>
        </p:nvSpPr>
        <p:spPr/>
        <p:txBody>
          <a:bodyPr/>
          <a:lstStyle/>
          <a:p>
            <a:endParaRPr lang="en-CA"/>
          </a:p>
        </p:txBody>
      </p:sp>
    </p:spTree>
    <p:extLst>
      <p:ext uri="{BB962C8B-B14F-4D97-AF65-F5344CB8AC3E}">
        <p14:creationId xmlns:p14="http://schemas.microsoft.com/office/powerpoint/2010/main" val="22907762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2613724" y="6090730"/>
            <a:ext cx="6146228" cy="521208"/>
          </a:xfrm>
        </p:spPr>
        <p:txBody>
          <a:bodyPr>
            <a:normAutofit fontScale="90000"/>
          </a:bodyPr>
          <a:lstStyle/>
          <a:p>
            <a:r>
              <a:rPr lang="en-CA" dirty="0" smtClean="0"/>
              <a:t>XKCD, “F^&amp;% Grapefruit,” x-y chart</a:t>
            </a:r>
            <a:endParaRPr lang="en-CA" dirty="0"/>
          </a:p>
        </p:txBody>
      </p:sp>
      <p:pic>
        <p:nvPicPr>
          <p:cNvPr id="11" name="Picture 10"/>
          <p:cNvPicPr>
            <a:picLocks noChangeAspect="1"/>
          </p:cNvPicPr>
          <p:nvPr/>
        </p:nvPicPr>
        <p:blipFill>
          <a:blip r:embed="rId2"/>
          <a:stretch>
            <a:fillRect/>
          </a:stretch>
        </p:blipFill>
        <p:spPr>
          <a:xfrm>
            <a:off x="2613724" y="466217"/>
            <a:ext cx="6519478" cy="5624513"/>
          </a:xfrm>
          <a:prstGeom prst="rect">
            <a:avLst/>
          </a:prstGeom>
        </p:spPr>
      </p:pic>
    </p:spTree>
    <p:extLst>
      <p:ext uri="{BB962C8B-B14F-4D97-AF65-F5344CB8AC3E}">
        <p14:creationId xmlns:p14="http://schemas.microsoft.com/office/powerpoint/2010/main" val="33774130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5436" y="5614416"/>
            <a:ext cx="8029892" cy="566928"/>
          </a:xfrm>
        </p:spPr>
        <p:txBody>
          <a:bodyPr/>
          <a:lstStyle/>
          <a:p>
            <a:r>
              <a:rPr lang="en-CA" dirty="0" smtClean="0"/>
              <a:t>Jessica </a:t>
            </a:r>
            <a:r>
              <a:rPr lang="en-CA" dirty="0" err="1" smtClean="0"/>
              <a:t>Hagy</a:t>
            </a:r>
            <a:r>
              <a:rPr lang="en-CA" dirty="0" smtClean="0"/>
              <a:t>, ThisIsIndexed.com</a:t>
            </a:r>
            <a:endParaRPr lang="en-CA" dirty="0"/>
          </a:p>
        </p:txBody>
      </p:sp>
      <p:pic>
        <p:nvPicPr>
          <p:cNvPr id="5126" name="Picture 6" descr="http://thisisindexed.com/wp-content/uploads/2017/11/card5371-380x226.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3681" y="502920"/>
            <a:ext cx="5426047" cy="3227070"/>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http://thisisindexed.com/wp-content/uploads/2017/04/card5145-380x23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3358" y="2286635"/>
            <a:ext cx="5090171" cy="30808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86951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231</TotalTime>
  <Words>758</Words>
  <Application>Microsoft Office PowerPoint</Application>
  <PresentationFormat>Widescreen</PresentationFormat>
  <Paragraphs>71</Paragraphs>
  <Slides>26</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Calibri Light</vt:lpstr>
      <vt:lpstr>Cambria</vt:lpstr>
      <vt:lpstr>Office Theme</vt:lpstr>
      <vt:lpstr>Data Visualization</vt:lpstr>
      <vt:lpstr>What is data visualization?</vt:lpstr>
      <vt:lpstr>DH Seminar Composition by Department, 2014-2015 (pie chart)</vt:lpstr>
      <vt:lpstr>2012 U.S. Presidential Election Results, NPR (map)</vt:lpstr>
      <vt:lpstr>Treemap</vt:lpstr>
      <vt:lpstr>Bubble Graph</vt:lpstr>
      <vt:lpstr>Fun with Dataviz</vt:lpstr>
      <vt:lpstr>XKCD, “F^&amp;% Grapefruit,” x-y chart</vt:lpstr>
      <vt:lpstr>Jessica Hagy, ThisIsIndexed.com</vt:lpstr>
      <vt:lpstr>Lying with Dataviz</vt:lpstr>
      <vt:lpstr>PowerPoint Presentation</vt:lpstr>
      <vt:lpstr>PowerPoint Presentation</vt:lpstr>
      <vt:lpstr>PowerPoint Presentation</vt:lpstr>
      <vt:lpstr>How to Lie with Data Visualizations</vt:lpstr>
      <vt:lpstr>Graphesis</vt:lpstr>
      <vt:lpstr>Data vs. Capta</vt:lpstr>
      <vt:lpstr>PowerPoint Presentation</vt:lpstr>
      <vt:lpstr>PowerPoint Presentation</vt:lpstr>
      <vt:lpstr>DH-ing with Dataviz</vt:lpstr>
      <vt:lpstr>Word Cloud</vt:lpstr>
      <vt:lpstr>Network Graph</vt:lpstr>
      <vt:lpstr>Les Miserables:  Network Graph of Character Interactions</vt:lpstr>
      <vt:lpstr>Lauren F. Klein,  “A Report Has Come Here”</vt:lpstr>
      <vt:lpstr>Project Paradise:  A. Bolintineanu Conversation:  Hereford Map &amp; Book of John Mandeville </vt:lpstr>
      <vt:lpstr>The Knotted Line</vt:lpstr>
      <vt:lpstr>Further Reading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dc:title>
  <dc:creator>Alexandra</dc:creator>
  <cp:lastModifiedBy>Alexandra</cp:lastModifiedBy>
  <cp:revision>22</cp:revision>
  <dcterms:created xsi:type="dcterms:W3CDTF">2015-11-18T04:29:11Z</dcterms:created>
  <dcterms:modified xsi:type="dcterms:W3CDTF">2017-11-15T22:03:39Z</dcterms:modified>
</cp:coreProperties>
</file>

<file path=docProps/thumbnail.jpeg>
</file>